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pn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4"/>
  </p:notesMasterIdLst>
  <p:sldIdLst>
    <p:sldId id="258" r:id="rId2"/>
    <p:sldId id="257" r:id="rId3"/>
    <p:sldId id="334" r:id="rId4"/>
    <p:sldId id="336" r:id="rId5"/>
    <p:sldId id="335" r:id="rId6"/>
    <p:sldId id="337" r:id="rId7"/>
    <p:sldId id="338" r:id="rId8"/>
    <p:sldId id="339" r:id="rId9"/>
    <p:sldId id="340" r:id="rId10"/>
    <p:sldId id="343" r:id="rId11"/>
    <p:sldId id="344" r:id="rId12"/>
    <p:sldId id="345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6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0" clrIdx="0">
    <p:extLst/>
  </p:cmAuthor>
  <p:cmAuthor id="2" name="Microsoft Office User" initials="MOU [2]" lastIdx="0" clrIdx="1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2838BEF-8BB2-4498-84A7-C5851F593DF1}" styleName="中度样式 4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E929F9F4-4A8F-4326-A1B4-22849713DDAB}" styleName="深色样式 1 - 强调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深色样式 1 - 强调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1EBBBCC-DAD2-459C-BE2E-F6DE35CF9A28}" styleName="深色样式 2 - 强调 3/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E171933-4619-4E11-9A3F-F7608DF75F80}" styleName="中度样式 1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5854"/>
    <p:restoredTop sz="94607"/>
  </p:normalViewPr>
  <p:slideViewPr>
    <p:cSldViewPr snapToGrid="0" snapToObjects="1">
      <p:cViewPr varScale="1">
        <p:scale>
          <a:sx n="121" d="100"/>
          <a:sy n="121" d="100"/>
        </p:scale>
        <p:origin x="19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473BD6-EDEC-7D4F-9947-4B6D6D96764C}" type="datetimeFigureOut">
              <a:rPr kumimoji="1" lang="zh-CN" altLang="en-US" smtClean="0"/>
              <a:t>2019/12/11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B6ABDB-B1A9-3843-A1DC-03054487473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4833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B6ABDB-B1A9-3843-A1DC-03054487473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2312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2019/12/11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2019/12/11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2019/12/11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2019/12/11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2019/12/11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2019/12/11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2019/12/11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2019/12/11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2019/12/11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2019/12/11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54508-B9E6-7941-B9E5-747743ACBEEE}" type="datetimeFigureOut">
              <a:rPr kumimoji="1" lang="zh-CN" altLang="en-US" smtClean="0"/>
              <a:t>2019/12/11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54508-B9E6-7941-B9E5-747743ACBEEE}" type="datetimeFigureOut">
              <a:rPr kumimoji="1" lang="zh-CN" altLang="en-US" smtClean="0"/>
              <a:t>2019/12/11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AA0AAA-73D5-3845-A6BA-C38D5CACFA4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0902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eg"/><Relationship Id="rId5" Type="http://schemas.openxmlformats.org/officeDocument/2006/relationships/image" Target="../media/image19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eg"/><Relationship Id="rId5" Type="http://schemas.openxmlformats.org/officeDocument/2006/relationships/image" Target="../media/image20.png"/><Relationship Id="rId1" Type="http://schemas.openxmlformats.org/officeDocument/2006/relationships/tags" Target="../tags/tag4.xml"/><Relationship Id="rId2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eg"/><Relationship Id="rId5" Type="http://schemas.openxmlformats.org/officeDocument/2006/relationships/image" Target="../media/image21.jp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eg"/><Relationship Id="rId5" Type="http://schemas.openxmlformats.org/officeDocument/2006/relationships/image" Target="../media/image25.emf"/><Relationship Id="rId6" Type="http://schemas.openxmlformats.org/officeDocument/2006/relationships/image" Target="../media/image27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eg"/><Relationship Id="rId5" Type="http://schemas.openxmlformats.org/officeDocument/2006/relationships/image" Target="../media/image26.emf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eg"/><Relationship Id="rId5" Type="http://schemas.openxmlformats.org/officeDocument/2006/relationships/image" Target="../media/image30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1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eg"/><Relationship Id="rId5" Type="http://schemas.openxmlformats.org/officeDocument/2006/relationships/image" Target="../media/image36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eg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7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eg"/><Relationship Id="rId5" Type="http://schemas.openxmlformats.org/officeDocument/2006/relationships/image" Target="../media/image41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55.emf"/><Relationship Id="rId5" Type="http://schemas.openxmlformats.org/officeDocument/2006/relationships/image" Target="../media/image56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1.png"/><Relationship Id="rId5" Type="http://schemas.openxmlformats.org/officeDocument/2006/relationships/image" Target="../media/image6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eg"/><Relationship Id="rId5" Type="http://schemas.openxmlformats.org/officeDocument/2006/relationships/image" Target="../media/image71.emf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e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2.jpe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2196" y="1470414"/>
            <a:ext cx="6858000" cy="1627258"/>
          </a:xfrm>
        </p:spPr>
        <p:txBody>
          <a:bodyPr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3600" dirty="0">
                <a:latin typeface="SimHei" charset="-122"/>
                <a:ea typeface="SimHei" charset="-122"/>
                <a:cs typeface="SimHei" charset="-122"/>
              </a:rPr>
              <a:t>基于运行时间预测的并行图计算系统性能优化研究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358907" y="4369685"/>
            <a:ext cx="3406720" cy="1453045"/>
          </a:xfrm>
        </p:spPr>
        <p:txBody>
          <a:bodyPr>
            <a:noAutofit/>
          </a:bodyPr>
          <a:lstStyle/>
          <a:p>
            <a:pPr algn="l"/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报告人   ：李东泽    </a:t>
            </a:r>
            <a:endParaRPr kumimoji="1"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pPr algn="l"/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导师     </a:t>
            </a:r>
            <a:r>
              <a:rPr kumimoji="1" lang="en-US" altLang="zh-CN" dirty="0" smtClean="0">
                <a:latin typeface="KaiTi" charset="-122"/>
                <a:ea typeface="KaiTi" charset="-122"/>
                <a:cs typeface="KaiTi" charset="-122"/>
              </a:rPr>
              <a:t>: 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樊文飞教授</a:t>
            </a:r>
            <a:endParaRPr kumimoji="1"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pPr algn="l"/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答辩时间 ：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2019/12/12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4" name="Picture 12" descr="buaa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5997575"/>
            <a:ext cx="3651250" cy="788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3996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59"/>
    </mc:Choice>
    <mc:Fallback>
      <p:transition spd="slow" advTm="10259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3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研究内容</a:t>
            </a:r>
            <a:r>
              <a:rPr kumimoji="1"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kumimoji="1" lang="en-US" altLang="zh-CN" sz="2800" b="1" dirty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 基于运行时间预测的自适应计算模型</a:t>
            </a:r>
          </a:p>
          <a:p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7572" y="1326753"/>
            <a:ext cx="22138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sz="2000" smtClean="0">
                <a:latin typeface="SimHei" charset="-122"/>
                <a:ea typeface="SimHei" charset="-122"/>
                <a:cs typeface="SimHei" charset="-122"/>
              </a:rPr>
              <a:t>模型编程</a:t>
            </a:r>
            <a:r>
              <a:rPr kumimoji="1" lang="zh-CN" altLang="en-US" sz="2000" dirty="0" smtClean="0">
                <a:latin typeface="SimHei" charset="-122"/>
                <a:ea typeface="SimHei" charset="-122"/>
                <a:cs typeface="SimHei" charset="-122"/>
              </a:rPr>
              <a:t>实例 </a:t>
            </a:r>
            <a:endParaRPr kumimoji="1" lang="en-US" altLang="zh-CN" sz="2000" dirty="0" smtClean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81408" y="1526808"/>
            <a:ext cx="387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单源最短路径算法 </a:t>
            </a:r>
            <a:r>
              <a:rPr kumimoji="1" lang="en-US" altLang="zh-CN" b="1" dirty="0" err="1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IncEval</a:t>
            </a:r>
            <a:r>
              <a:rPr kumimoji="1" lang="zh-CN" altLang="en-US" b="1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编程实例</a:t>
            </a:r>
            <a:endParaRPr kumimoji="1" lang="zh-CN" altLang="en-US" b="1" dirty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77" y="1916290"/>
            <a:ext cx="5403193" cy="4903196"/>
          </a:xfrm>
          <a:prstGeom prst="rect">
            <a:avLst/>
          </a:prstGeom>
        </p:spPr>
      </p:pic>
      <p:sp>
        <p:nvSpPr>
          <p:cNvPr id="9" name="圆角矩形 8"/>
          <p:cNvSpPr/>
          <p:nvPr/>
        </p:nvSpPr>
        <p:spPr>
          <a:xfrm>
            <a:off x="1851055" y="3818425"/>
            <a:ext cx="3067785" cy="2175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1" name="圆角矩形 10"/>
          <p:cNvSpPr/>
          <p:nvPr/>
        </p:nvSpPr>
        <p:spPr>
          <a:xfrm>
            <a:off x="1851054" y="6487602"/>
            <a:ext cx="3256974" cy="2074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53274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52"/>
    </mc:Choice>
    <mc:Fallback>
      <p:transition spd="slow" advTm="141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3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研究内容</a:t>
            </a:r>
            <a:r>
              <a:rPr kumimoji="1"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kumimoji="1" lang="en-US" altLang="zh-CN" sz="2800" b="1" dirty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 基于运行时间预测的自适应计算模型</a:t>
            </a:r>
          </a:p>
          <a:p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7572" y="1326753"/>
            <a:ext cx="200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sz="2000" smtClean="0">
                <a:latin typeface="SimHei" charset="-122"/>
                <a:ea typeface="SimHei" charset="-122"/>
                <a:cs typeface="SimHei" charset="-122"/>
              </a:rPr>
              <a:t>模型编程</a:t>
            </a:r>
            <a:r>
              <a:rPr kumimoji="1" lang="zh-CN" altLang="en-US" sz="2000" dirty="0" smtClean="0">
                <a:latin typeface="SimHei" charset="-122"/>
                <a:ea typeface="SimHei" charset="-122"/>
                <a:cs typeface="SimHei" charset="-122"/>
              </a:rPr>
              <a:t>实例 </a:t>
            </a:r>
            <a:endParaRPr kumimoji="1" lang="en-US" altLang="zh-CN" sz="2000" dirty="0" smtClean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369782" y="1709216"/>
            <a:ext cx="2158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延迟等待</a:t>
            </a:r>
            <a:r>
              <a:rPr kumimoji="1" lang="en-US" altLang="zh-CN" b="1" dirty="0" err="1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Attl</a:t>
            </a:r>
            <a:r>
              <a:rPr kumimoji="1" lang="zh-CN" altLang="en-US" b="1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函数</a:t>
            </a:r>
            <a:endParaRPr kumimoji="1" lang="zh-CN" altLang="en-US" b="1" dirty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" y="2102309"/>
            <a:ext cx="9042400" cy="36322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285" y="5951829"/>
            <a:ext cx="9144000" cy="6340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我们模型的编程实例并不会比</a:t>
            </a:r>
            <a:r>
              <a:rPr kumimoji="1" lang="en-US" altLang="zh-CN" sz="2400" dirty="0" smtClean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PIE</a:t>
            </a:r>
            <a:r>
              <a:rPr kumimoji="1" lang="zh-CN" altLang="en-US" sz="2400" dirty="0" smtClean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编程模型更复杂</a:t>
            </a:r>
            <a:endParaRPr kumimoji="1" lang="zh-CN" altLang="en-US" sz="2400" dirty="0">
              <a:solidFill>
                <a:srgbClr val="FF000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10942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28"/>
    </mc:Choice>
    <mc:Fallback>
      <p:transition spd="slow" advTm="13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3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研究内容</a:t>
            </a:r>
            <a:r>
              <a:rPr kumimoji="1"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kumimoji="1" lang="en-US" altLang="zh-CN" sz="2800" b="1" dirty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 基于运行时间预测的自适应计算模型</a:t>
            </a:r>
          </a:p>
          <a:p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12" name="剪去单角的矩形 11"/>
          <p:cNvSpPr/>
          <p:nvPr/>
        </p:nvSpPr>
        <p:spPr>
          <a:xfrm>
            <a:off x="1565472" y="1761002"/>
            <a:ext cx="465082" cy="662151"/>
          </a:xfrm>
          <a:prstGeom prst="snip1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4" name="文本框 13"/>
          <p:cNvSpPr txBox="1"/>
          <p:nvPr/>
        </p:nvSpPr>
        <p:spPr>
          <a:xfrm>
            <a:off x="3575879" y="1797874"/>
            <a:ext cx="14354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GRAPE+</a:t>
            </a:r>
            <a:endParaRPr kumimoji="1" lang="zh-CN" alt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038" y="1633365"/>
            <a:ext cx="1735589" cy="823256"/>
          </a:xfrm>
          <a:prstGeom prst="rect">
            <a:avLst/>
          </a:prstGeom>
        </p:spPr>
      </p:pic>
      <p:sp>
        <p:nvSpPr>
          <p:cNvPr id="17" name="右箭头 16"/>
          <p:cNvSpPr/>
          <p:nvPr/>
        </p:nvSpPr>
        <p:spPr>
          <a:xfrm>
            <a:off x="2464326" y="1911101"/>
            <a:ext cx="953960" cy="32378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07" y="2858714"/>
            <a:ext cx="3815639" cy="200504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750" y="2550755"/>
            <a:ext cx="4077984" cy="2802738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1189534" y="2471656"/>
            <a:ext cx="12747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latin typeface="KaiTi" charset="-122"/>
                <a:ea typeface="KaiTi" charset="-122"/>
                <a:cs typeface="KaiTi" charset="-122"/>
              </a:rPr>
              <a:t>单机图算法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618581" y="1625143"/>
            <a:ext cx="58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KaiTi" charset="-122"/>
                <a:ea typeface="KaiTi" charset="-122"/>
                <a:cs typeface="KaiTi" charset="-122"/>
              </a:rPr>
              <a:t>输入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404184" y="1607748"/>
            <a:ext cx="580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>
                <a:latin typeface="KaiTi" charset="-122"/>
                <a:ea typeface="KaiTi" charset="-122"/>
                <a:cs typeface="KaiTi" charset="-122"/>
              </a:rPr>
              <a:t>执行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913960" y="4896391"/>
            <a:ext cx="8647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i="1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kumimoji="1" lang="en-US" altLang="zh-CN" b="1" i="1" dirty="0" err="1">
                <a:latin typeface="Times New Roman" charset="0"/>
                <a:ea typeface="Times New Roman" charset="0"/>
                <a:cs typeface="Times New Roman" charset="0"/>
              </a:rPr>
              <a:t>Eval</a:t>
            </a:r>
            <a:endParaRPr kumimoji="1" lang="zh-CN" altLang="en-US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733733" y="5324221"/>
            <a:ext cx="96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i="1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kumimoji="1" lang="en-US" altLang="zh-CN" b="1" i="1" dirty="0" err="1">
                <a:latin typeface="Times New Roman" charset="0"/>
                <a:ea typeface="Times New Roman" charset="0"/>
                <a:cs typeface="Times New Roman" charset="0"/>
              </a:rPr>
              <a:t>ncEval</a:t>
            </a:r>
            <a:endParaRPr kumimoji="1" lang="zh-CN" altLang="en-US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2754096" y="4311655"/>
            <a:ext cx="2048369" cy="1936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26" name="圆角矩形标注 25"/>
          <p:cNvSpPr/>
          <p:nvPr/>
        </p:nvSpPr>
        <p:spPr>
          <a:xfrm>
            <a:off x="5637961" y="4534756"/>
            <a:ext cx="1882051" cy="589287"/>
          </a:xfrm>
          <a:prstGeom prst="wedgeRoundRectCallout">
            <a:avLst>
              <a:gd name="adj1" fmla="val -96387"/>
              <a:gd name="adj2" fmla="val -5960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运行时特征提取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2754096" y="5112988"/>
            <a:ext cx="2257270" cy="21871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28" name="圆角矩形标注 27"/>
          <p:cNvSpPr/>
          <p:nvPr/>
        </p:nvSpPr>
        <p:spPr>
          <a:xfrm>
            <a:off x="5675845" y="5404991"/>
            <a:ext cx="2441077" cy="431664"/>
          </a:xfrm>
          <a:prstGeom prst="wedgeRoundRectCallout">
            <a:avLst>
              <a:gd name="adj1" fmla="val -87449"/>
              <a:gd name="adj2" fmla="val -900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运行时特征收集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6586" y="2816713"/>
            <a:ext cx="3930232" cy="1643634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08495" y="4473764"/>
            <a:ext cx="676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i="1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en-US" altLang="zh-CN" b="1" i="1" dirty="0" err="1">
                <a:latin typeface="Times New Roman" charset="0"/>
                <a:ea typeface="Times New Roman" charset="0"/>
                <a:cs typeface="Times New Roman" charset="0"/>
              </a:rPr>
              <a:t>ttl</a:t>
            </a:r>
            <a:endParaRPr kumimoji="1" lang="zh-CN" altLang="en-US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1" name="右箭头 30"/>
          <p:cNvSpPr/>
          <p:nvPr/>
        </p:nvSpPr>
        <p:spPr>
          <a:xfrm>
            <a:off x="5207260" y="1886912"/>
            <a:ext cx="953960" cy="323783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32" name="矩形 31"/>
          <p:cNvSpPr/>
          <p:nvPr/>
        </p:nvSpPr>
        <p:spPr>
          <a:xfrm>
            <a:off x="0" y="6033806"/>
            <a:ext cx="9144000" cy="6340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70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哪些特征会</a:t>
            </a:r>
            <a:r>
              <a:rPr kumimoji="1" lang="zh-CN" altLang="en-US" sz="2700" dirty="0" smtClean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影响</a:t>
            </a:r>
            <a:r>
              <a:rPr kumimoji="1" lang="en-US" altLang="zh-CN" sz="27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PIE</a:t>
            </a:r>
            <a:r>
              <a:rPr kumimoji="1" lang="zh-CN" altLang="en-US" sz="2700" dirty="0" smtClean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模型</a:t>
            </a:r>
            <a:r>
              <a:rPr kumimoji="1" lang="zh-CN" altLang="en-US" sz="270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下图计算的运行时间</a:t>
            </a:r>
            <a:r>
              <a:rPr kumimoji="1" lang="zh-CN" altLang="en-US" sz="27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？ </a:t>
            </a:r>
            <a:endParaRPr kumimoji="1" lang="zh-CN" altLang="en-US" sz="2700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12716" y="1379865"/>
            <a:ext cx="20077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sz="2000" dirty="0" smtClean="0">
                <a:latin typeface="SimHei" charset="-122"/>
                <a:ea typeface="SimHei" charset="-122"/>
                <a:cs typeface="SimHei" charset="-122"/>
              </a:rPr>
              <a:t>模型执行流程 </a:t>
            </a:r>
            <a:endParaRPr kumimoji="1" lang="en-US" altLang="zh-CN" sz="2000" dirty="0" smtClean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7530522" y="4525298"/>
            <a:ext cx="769615" cy="2768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34735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62"/>
    </mc:Choice>
    <mc:Fallback>
      <p:transition spd="slow" advTm="28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32" grpId="0" animBg="1"/>
      <p:bldP spid="3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3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研究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内容</a:t>
            </a:r>
            <a:r>
              <a:rPr kumimoji="1"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1" lang="en-US" altLang="zh-CN" sz="2800" b="1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运行时间与消息到达速率预测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70679" y="1348337"/>
            <a:ext cx="8389845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sz="2000" dirty="0" smtClean="0">
                <a:latin typeface="SimHei" charset="-122"/>
                <a:ea typeface="SimHei" charset="-122"/>
                <a:cs typeface="SimHei" charset="-122"/>
              </a:rPr>
              <a:t>算法运行时间预测</a:t>
            </a:r>
            <a:endParaRPr kumimoji="1" lang="en-US" altLang="zh-CN" sz="2000" dirty="0" smtClean="0">
              <a:latin typeface="SimHei" charset="-122"/>
              <a:ea typeface="SimHei" charset="-122"/>
              <a:cs typeface="SimHei" charset="-122"/>
            </a:endParaRPr>
          </a:p>
          <a:p>
            <a:pPr marL="742950" lvl="1" indent="-28575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分析多种算法的运行时行为，将算法进行分类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742950" lvl="1" indent="-28575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针对每类算法给出不同的图计算特征提取方案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742950" lvl="1" indent="-28575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针对每类算法选用多种机器学习技术，对算法运行时间进行预测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70679" y="3014212"/>
            <a:ext cx="2882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算法运行时行为分析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8770" y="3014212"/>
            <a:ext cx="4421754" cy="29432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508189" y="3401076"/>
                <a:ext cx="3086349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zh-CN" altLang="zh-CN" sz="1500" dirty="0">
                    <a:latin typeface="KaiTi" charset="-122"/>
                    <a:ea typeface="KaiTi" charset="-122"/>
                    <a:cs typeface="KaiTi" charset="-122"/>
                  </a:rPr>
                  <a:t>图包含</a:t>
                </a:r>
                <a:r>
                  <a:rPr lang="en-US" altLang="zh-CN" sz="1500" dirty="0">
                    <a:solidFill>
                      <a:srgbClr val="FF0000"/>
                    </a:solidFill>
                    <a:latin typeface="KaiTi" charset="-122"/>
                    <a:ea typeface="KaiTi" charset="-122"/>
                    <a:cs typeface="KaiTi" charset="-122"/>
                  </a:rPr>
                  <a:t>19</a:t>
                </a:r>
                <a:r>
                  <a:rPr lang="zh-CN" altLang="zh-CN" sz="1500" dirty="0">
                    <a:latin typeface="KaiTi" charset="-122"/>
                    <a:ea typeface="KaiTi" charset="-122"/>
                    <a:cs typeface="KaiTi" charset="-122"/>
                  </a:rPr>
                  <a:t>个</a:t>
                </a:r>
                <a:r>
                  <a:rPr lang="zh-CN" altLang="en-US" sz="1500" dirty="0">
                    <a:latin typeface="KaiTi" charset="-122"/>
                    <a:ea typeface="KaiTi" charset="-122"/>
                    <a:cs typeface="KaiTi" charset="-122"/>
                  </a:rPr>
                  <a:t>顶</a:t>
                </a:r>
                <a:r>
                  <a:rPr lang="zh-CN" altLang="zh-CN" sz="1500" dirty="0">
                    <a:latin typeface="KaiTi" charset="-122"/>
                    <a:ea typeface="KaiTi" charset="-122"/>
                    <a:cs typeface="KaiTi" charset="-122"/>
                  </a:rPr>
                  <a:t>点</a:t>
                </a:r>
                <a:r>
                  <a:rPr lang="zh-CN" altLang="en-US" sz="1500" dirty="0">
                    <a:latin typeface="KaiTi" charset="-122"/>
                    <a:ea typeface="KaiTi" charset="-122"/>
                    <a:cs typeface="KaiTi" charset="-122"/>
                  </a:rPr>
                  <a:t>和</a:t>
                </a:r>
                <a:r>
                  <a:rPr lang="en-US" altLang="zh-CN" sz="1500" dirty="0">
                    <a:solidFill>
                      <a:srgbClr val="FF0000"/>
                    </a:solidFill>
                    <a:latin typeface="KaiTi" charset="-122"/>
                    <a:ea typeface="KaiTi" charset="-122"/>
                    <a:cs typeface="KaiTi" charset="-122"/>
                  </a:rPr>
                  <a:t>27</a:t>
                </a:r>
                <a:r>
                  <a:rPr lang="zh-CN" altLang="zh-CN" sz="1500" dirty="0">
                    <a:latin typeface="KaiTi" charset="-122"/>
                    <a:ea typeface="KaiTi" charset="-122"/>
                    <a:cs typeface="KaiTi" charset="-122"/>
                  </a:rPr>
                  <a:t>条边</a:t>
                </a:r>
                <a:endParaRPr lang="en-US" altLang="zh-CN" sz="1500" dirty="0">
                  <a:latin typeface="KaiTi" charset="-122"/>
                  <a:ea typeface="KaiTi" charset="-122"/>
                  <a:cs typeface="KaiTi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zh-CN" altLang="en-US" sz="1500" dirty="0" smtClean="0">
                    <a:latin typeface="KaiTi" charset="-122"/>
                    <a:ea typeface="KaiTi" charset="-122"/>
                    <a:cs typeface="KaiTi" charset="-122"/>
                  </a:rPr>
                  <a:t>划</a:t>
                </a:r>
                <a:r>
                  <a:rPr lang="zh-CN" altLang="zh-CN" sz="1500" dirty="0" smtClean="0">
                    <a:latin typeface="KaiTi" charset="-122"/>
                    <a:ea typeface="KaiTi" charset="-122"/>
                    <a:cs typeface="KaiTi" charset="-122"/>
                  </a:rPr>
                  <a:t>分为</a:t>
                </a:r>
                <a:r>
                  <a:rPr lang="en-US" altLang="zh-CN" sz="1500" dirty="0">
                    <a:solidFill>
                      <a:srgbClr val="FF0000"/>
                    </a:solidFill>
                    <a:latin typeface="KaiTi" charset="-122"/>
                    <a:ea typeface="KaiTi" charset="-122"/>
                    <a:cs typeface="KaiTi" charset="-122"/>
                  </a:rPr>
                  <a:t>3</a:t>
                </a:r>
                <a:r>
                  <a:rPr lang="zh-CN" altLang="zh-CN" sz="1500" dirty="0">
                    <a:latin typeface="KaiTi" charset="-122"/>
                    <a:ea typeface="KaiTi" charset="-122"/>
                    <a:cs typeface="KaiTi" charset="-122"/>
                  </a:rPr>
                  <a:t>个子图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500" i="1">
                            <a:latin typeface="Cambria Math" charset="0"/>
                            <a:ea typeface="KaiTi" charset="-122"/>
                            <a:cs typeface="KaiTi" charset="-122"/>
                          </a:rPr>
                        </m:ctrlPr>
                      </m:sSubPr>
                      <m:e>
                        <m:r>
                          <a:rPr lang="en-US" altLang="zh-CN" sz="1500">
                            <a:latin typeface="Cambria Math" charset="0"/>
                            <a:ea typeface="KaiTi" charset="-122"/>
                            <a:cs typeface="KaiTi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charset="0"/>
                            <a:ea typeface="KaiTi" charset="-122"/>
                            <a:cs typeface="KaiTi" charset="-122"/>
                          </a:rPr>
                          <m:t>Ϝ</m:t>
                        </m:r>
                      </m:e>
                      <m:sub>
                        <m:r>
                          <a:rPr lang="en-US" altLang="zh-CN" sz="1500" i="1">
                            <a:latin typeface="Cambria Math" charset="0"/>
                            <a:ea typeface="KaiTi" charset="-122"/>
                            <a:cs typeface="KaiTi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500" dirty="0">
                    <a:latin typeface="KaiTi" charset="-122"/>
                    <a:ea typeface="KaiTi" charset="-122"/>
                    <a:cs typeface="KaiTi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500" i="1">
                            <a:latin typeface="Cambria Math" charset="0"/>
                            <a:ea typeface="KaiTi" charset="-122"/>
                            <a:cs typeface="KaiTi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charset="0"/>
                            <a:ea typeface="KaiTi" charset="-122"/>
                            <a:cs typeface="KaiTi" charset="-122"/>
                          </a:rPr>
                          <m:t>Ϝ</m:t>
                        </m:r>
                      </m:e>
                      <m:sub>
                        <m:r>
                          <a:rPr lang="en-US" altLang="zh-CN" sz="1500" i="1">
                            <a:latin typeface="Cambria Math" charset="0"/>
                            <a:ea typeface="KaiTi" charset="-122"/>
                            <a:cs typeface="KaiT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1500" dirty="0">
                    <a:latin typeface="KaiTi" charset="-122"/>
                    <a:ea typeface="KaiTi" charset="-122"/>
                    <a:cs typeface="KaiTi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zh-CN" sz="1500" i="1">
                        <a:latin typeface="Cambria Math" charset="0"/>
                        <a:ea typeface="KaiTi" charset="-122"/>
                        <a:cs typeface="KaiTi" charset="-122"/>
                      </a:rPr>
                      <m:t> </m:t>
                    </m:r>
                    <m:sSub>
                      <m:sSubPr>
                        <m:ctrlPr>
                          <a:rPr lang="zh-CN" altLang="zh-CN" sz="1500" i="1">
                            <a:latin typeface="Cambria Math" charset="0"/>
                            <a:ea typeface="KaiTi" charset="-122"/>
                            <a:cs typeface="KaiTi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charset="0"/>
                            <a:ea typeface="KaiTi" charset="-122"/>
                            <a:cs typeface="KaiTi" charset="-122"/>
                          </a:rPr>
                          <m:t>Ϝ</m:t>
                        </m:r>
                      </m:e>
                      <m:sub>
                        <m:r>
                          <a:rPr lang="en-US" altLang="zh-CN" sz="1500" i="1">
                            <a:latin typeface="Cambria Math" charset="0"/>
                            <a:ea typeface="KaiTi" charset="-122"/>
                            <a:cs typeface="KaiTi" charset="-122"/>
                          </a:rPr>
                          <m:t>3</m:t>
                        </m:r>
                      </m:sub>
                    </m:sSub>
                  </m:oMath>
                </a14:m>
                <a:endParaRPr lang="en-US" altLang="zh-CN" sz="1500" dirty="0">
                  <a:latin typeface="KaiTi" charset="-122"/>
                  <a:ea typeface="KaiTi" charset="-122"/>
                  <a:cs typeface="KaiTi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charset="2"/>
                  <a:buChar char="Ø"/>
                </a:pPr>
                <a:r>
                  <a:rPr lang="zh-CN" altLang="zh-CN" sz="1500" dirty="0">
                    <a:latin typeface="KaiTi" charset="-122"/>
                    <a:ea typeface="KaiTi" charset="-122"/>
                    <a:cs typeface="KaiTi" charset="-122"/>
                  </a:rPr>
                  <a:t>其中</a:t>
                </a:r>
                <a:r>
                  <a:rPr lang="zh-CN" altLang="en-US" sz="1500" dirty="0" smtClean="0">
                    <a:latin typeface="KaiTi" charset="-122"/>
                    <a:ea typeface="KaiTi" charset="-122"/>
                    <a:cs typeface="KaiTi" charset="-122"/>
                  </a:rPr>
                  <a:t>子图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500" i="1">
                            <a:latin typeface="Cambria Math" charset="0"/>
                            <a:ea typeface="KaiTi" charset="-122"/>
                            <a:cs typeface="KaiTi" charset="-122"/>
                          </a:rPr>
                        </m:ctrlPr>
                      </m:sSubPr>
                      <m:e>
                        <m:r>
                          <a:rPr lang="en-US" altLang="zh-CN" sz="1500">
                            <a:latin typeface="Cambria Math" charset="0"/>
                            <a:ea typeface="KaiTi" charset="-122"/>
                            <a:cs typeface="KaiTi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charset="0"/>
                            <a:ea typeface="KaiTi" charset="-122"/>
                            <a:cs typeface="KaiTi" charset="-122"/>
                          </a:rPr>
                          <m:t>Ϝ</m:t>
                        </m:r>
                      </m:e>
                      <m:sub>
                        <m:r>
                          <a:rPr lang="en-US" altLang="zh-CN" sz="1500" i="1">
                            <a:latin typeface="Cambria Math" charset="0"/>
                            <a:ea typeface="KaiTi" charset="-122"/>
                            <a:cs typeface="KaiTi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sz="1500" dirty="0">
                    <a:latin typeface="KaiTi" charset="-122"/>
                    <a:ea typeface="KaiTi" charset="-122"/>
                    <a:cs typeface="KaiTi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500" i="1">
                            <a:latin typeface="Cambria Math" charset="0"/>
                            <a:ea typeface="KaiTi" charset="-122"/>
                            <a:cs typeface="KaiTi" charset="-122"/>
                          </a:rPr>
                        </m:ctrlPr>
                      </m:sSubPr>
                      <m:e>
                        <m:r>
                          <a:rPr lang="en-US" altLang="zh-CN" sz="1500">
                            <a:latin typeface="Cambria Math" charset="0"/>
                            <a:ea typeface="KaiTi" charset="-122"/>
                            <a:cs typeface="KaiTi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charset="0"/>
                            <a:ea typeface="KaiTi" charset="-122"/>
                            <a:cs typeface="KaiTi" charset="-122"/>
                          </a:rPr>
                          <m:t>Ϝ</m:t>
                        </m:r>
                      </m:e>
                      <m:sub>
                        <m:r>
                          <a:rPr lang="en-US" altLang="zh-CN" sz="1500" i="1">
                            <a:latin typeface="Cambria Math" charset="0"/>
                            <a:ea typeface="KaiTi" charset="-122"/>
                            <a:cs typeface="KaiTi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sz="1500" dirty="0">
                    <a:latin typeface="KaiTi" charset="-122"/>
                    <a:ea typeface="KaiTi" charset="-122"/>
                    <a:cs typeface="KaiTi" charset="-122"/>
                  </a:rPr>
                  <a:t>有</a:t>
                </a:r>
                <a:r>
                  <a:rPr lang="en-US" altLang="zh-CN" sz="1500" dirty="0">
                    <a:solidFill>
                      <a:srgbClr val="FF0000"/>
                    </a:solidFill>
                    <a:latin typeface="KaiTi" charset="-122"/>
                    <a:ea typeface="KaiTi" charset="-122"/>
                    <a:cs typeface="KaiTi" charset="-122"/>
                  </a:rPr>
                  <a:t>2</a:t>
                </a:r>
                <a:r>
                  <a:rPr lang="zh-CN" altLang="zh-CN" sz="1500" dirty="0">
                    <a:latin typeface="KaiTi" charset="-122"/>
                    <a:ea typeface="KaiTi" charset="-122"/>
                    <a:cs typeface="KaiTi" charset="-122"/>
                  </a:rPr>
                  <a:t>条边相连，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500" i="1">
                            <a:latin typeface="Cambria Math" charset="0"/>
                            <a:ea typeface="KaiTi" charset="-122"/>
                            <a:cs typeface="KaiTi" charset="-122"/>
                          </a:rPr>
                        </m:ctrlPr>
                      </m:sSubPr>
                      <m:e>
                        <m:r>
                          <a:rPr lang="en-US" altLang="zh-CN" sz="1500">
                            <a:latin typeface="Cambria Math" charset="0"/>
                            <a:ea typeface="KaiTi" charset="-122"/>
                            <a:cs typeface="KaiTi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charset="0"/>
                            <a:ea typeface="KaiTi" charset="-122"/>
                            <a:cs typeface="KaiTi" charset="-122"/>
                          </a:rPr>
                          <m:t>Ϝ</m:t>
                        </m:r>
                      </m:e>
                      <m:sub>
                        <m:r>
                          <a:rPr lang="en-US" altLang="zh-CN" sz="1500" i="1">
                            <a:latin typeface="Cambria Math" charset="0"/>
                            <a:ea typeface="KaiTi" charset="-122"/>
                            <a:cs typeface="KaiTi" charset="-122"/>
                          </a:rPr>
                          <m:t>2 </m:t>
                        </m:r>
                      </m:sub>
                    </m:sSub>
                  </m:oMath>
                </a14:m>
                <a:r>
                  <a:rPr lang="zh-CN" altLang="zh-CN" sz="1500" dirty="0">
                    <a:latin typeface="KaiTi" charset="-122"/>
                    <a:ea typeface="KaiTi" charset="-122"/>
                    <a:cs typeface="KaiTi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500" i="1">
                            <a:latin typeface="Cambria Math" charset="0"/>
                            <a:ea typeface="KaiTi" charset="-122"/>
                            <a:cs typeface="KaiTi" charset="-122"/>
                          </a:rPr>
                        </m:ctrlPr>
                      </m:sSubPr>
                      <m:e>
                        <m:r>
                          <a:rPr lang="en-US" altLang="zh-CN" sz="1500">
                            <a:latin typeface="Cambria Math" charset="0"/>
                            <a:ea typeface="KaiTi" charset="-122"/>
                            <a:cs typeface="KaiTi" charset="-122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sz="1500">
                            <a:latin typeface="Cambria Math" charset="0"/>
                            <a:ea typeface="KaiTi" charset="-122"/>
                            <a:cs typeface="KaiTi" charset="-122"/>
                          </a:rPr>
                          <m:t>Ϝ</m:t>
                        </m:r>
                      </m:e>
                      <m:sub>
                        <m:r>
                          <a:rPr lang="en-US" altLang="zh-CN" sz="1500" i="1">
                            <a:latin typeface="Cambria Math" charset="0"/>
                            <a:ea typeface="KaiTi" charset="-122"/>
                            <a:cs typeface="KaiTi" charset="-122"/>
                          </a:rPr>
                          <m:t>3</m:t>
                        </m:r>
                      </m:sub>
                    </m:sSub>
                    <m:r>
                      <a:rPr lang="en-US" altLang="zh-CN" sz="1500" i="1">
                        <a:latin typeface="Cambria Math" charset="0"/>
                        <a:ea typeface="KaiTi" charset="-122"/>
                        <a:cs typeface="KaiTi" charset="-122"/>
                      </a:rPr>
                      <m:t> </m:t>
                    </m:r>
                  </m:oMath>
                </a14:m>
                <a:r>
                  <a:rPr lang="zh-CN" altLang="zh-CN" sz="1500" dirty="0">
                    <a:latin typeface="KaiTi" charset="-122"/>
                    <a:ea typeface="KaiTi" charset="-122"/>
                    <a:cs typeface="KaiTi" charset="-122"/>
                  </a:rPr>
                  <a:t>有</a:t>
                </a:r>
                <a:r>
                  <a:rPr lang="en-US" altLang="zh-CN" sz="1500" dirty="0">
                    <a:solidFill>
                      <a:srgbClr val="FF0000"/>
                    </a:solidFill>
                    <a:latin typeface="KaiTi" charset="-122"/>
                    <a:ea typeface="KaiTi" charset="-122"/>
                    <a:cs typeface="KaiTi" charset="-122"/>
                  </a:rPr>
                  <a:t>3</a:t>
                </a:r>
                <a:r>
                  <a:rPr lang="zh-CN" altLang="zh-CN" sz="1500" dirty="0">
                    <a:latin typeface="KaiTi" charset="-122"/>
                    <a:ea typeface="KaiTi" charset="-122"/>
                    <a:cs typeface="KaiTi" charset="-122"/>
                  </a:rPr>
                  <a:t>条边相连 </a:t>
                </a:r>
                <a:endParaRPr kumimoji="1" lang="zh-CN" altLang="en-US" sz="1500" dirty="0">
                  <a:latin typeface="KaiTi" charset="-122"/>
                  <a:ea typeface="KaiTi" charset="-122"/>
                  <a:cs typeface="KaiTi" charset="-122"/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189" y="3401076"/>
                <a:ext cx="3086349" cy="1477328"/>
              </a:xfrm>
              <a:prstGeom prst="rect">
                <a:avLst/>
              </a:prstGeom>
              <a:blipFill rotWithShape="0">
                <a:blip r:embed="rId6"/>
                <a:stretch>
                  <a:fillRect l="-592" r="-6903" b="-210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本框 36"/>
          <p:cNvSpPr txBox="1"/>
          <p:nvPr/>
        </p:nvSpPr>
        <p:spPr>
          <a:xfrm>
            <a:off x="270679" y="4969067"/>
            <a:ext cx="38753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en-US" altLang="zh-CN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PIE</a:t>
            </a:r>
            <a:r>
              <a:rPr kumimoji="1" lang="zh-CN" altLang="en-US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编程模型下，不同算法每轮迭代计算的往往只有一部分点处于活跃状态，贡献了大部分计算量。</a:t>
            </a:r>
            <a:endParaRPr kumimoji="1" lang="en-US" altLang="zh-CN" dirty="0" smtClean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50945" y="6084248"/>
            <a:ext cx="7848680" cy="47943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运行时行为定义</a:t>
            </a:r>
            <a:r>
              <a:rPr kumimoji="1" lang="zh-CN" altLang="en-US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：</a:t>
            </a:r>
            <a:r>
              <a:rPr kumimoji="1" lang="zh-CN" altLang="en-US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本轮计算</a:t>
            </a:r>
            <a:r>
              <a:rPr kumimoji="1" lang="zh-CN" altLang="en-US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活跃点的数目</a:t>
            </a:r>
            <a:r>
              <a:rPr kumimoji="1" lang="zh-CN" altLang="en-US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，即真正参与图计算的顶点的集合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575285" y="5347551"/>
            <a:ext cx="504111" cy="3642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4" name="圆角矩形 13"/>
          <p:cNvSpPr/>
          <p:nvPr/>
        </p:nvSpPr>
        <p:spPr>
          <a:xfrm>
            <a:off x="6376358" y="5348771"/>
            <a:ext cx="504111" cy="3642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5" name="圆角矩形 14"/>
          <p:cNvSpPr/>
          <p:nvPr/>
        </p:nvSpPr>
        <p:spPr>
          <a:xfrm>
            <a:off x="8053612" y="5327764"/>
            <a:ext cx="504111" cy="3642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6137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478"/>
    </mc:Choice>
    <mc:Fallback>
      <p:transition spd="slow" advTm="514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3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研究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内容</a:t>
            </a:r>
            <a:r>
              <a:rPr kumimoji="1"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1" lang="en-US" altLang="zh-CN" sz="2800" b="1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运行时间与消息到达速率预测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70679" y="1454587"/>
            <a:ext cx="610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u"/>
            </a:pPr>
            <a:r>
              <a:rPr kumimoji="1" lang="en-US" altLang="zh-CN" dirty="0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PageRank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、单源最短路径、</a:t>
            </a:r>
            <a:r>
              <a:rPr kumimoji="1" lang="en-US" altLang="zh-CN" dirty="0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HITS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算法运行时行为分析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4608" y="2097397"/>
            <a:ext cx="5378204" cy="374762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5614" y="2370875"/>
            <a:ext cx="100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超步</a:t>
            </a:r>
            <a:r>
              <a:rPr kumimoji="1" lang="en-US" altLang="zh-CN" dirty="0" smtClean="0">
                <a:latin typeface="KaiTi" charset="-122"/>
                <a:ea typeface="KaiTi" charset="-122"/>
                <a:cs typeface="KaiTi" charset="-122"/>
              </a:rPr>
              <a:t>-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5614" y="3386302"/>
            <a:ext cx="100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超步</a:t>
            </a:r>
            <a:r>
              <a:rPr kumimoji="1" lang="en-US" altLang="zh-CN" dirty="0" smtClean="0">
                <a:latin typeface="KaiTi" charset="-122"/>
                <a:ea typeface="KaiTi" charset="-122"/>
                <a:cs typeface="KaiTi" charset="-122"/>
              </a:rPr>
              <a:t>-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5614" y="4317648"/>
            <a:ext cx="100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超步</a:t>
            </a:r>
            <a:r>
              <a:rPr kumimoji="1" lang="en-US" altLang="zh-CN" dirty="0" smtClean="0">
                <a:latin typeface="KaiTi" charset="-122"/>
                <a:ea typeface="KaiTi" charset="-122"/>
                <a:cs typeface="KaiTi" charset="-122"/>
              </a:rPr>
              <a:t>-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5614" y="5232490"/>
            <a:ext cx="1008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超步</a:t>
            </a:r>
            <a:r>
              <a:rPr kumimoji="1" lang="en-US" altLang="zh-CN" dirty="0" smtClean="0">
                <a:latin typeface="KaiTi" charset="-122"/>
                <a:ea typeface="KaiTi" charset="-122"/>
                <a:cs typeface="KaiTi" charset="-122"/>
              </a:rPr>
              <a:t>-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4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19201" y="5968015"/>
            <a:ext cx="14188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smtClean="0">
                <a:latin typeface="Times New Roman" charset="0"/>
                <a:ea typeface="Times New Roman" charset="0"/>
                <a:cs typeface="Times New Roman" charset="0"/>
              </a:rPr>
              <a:t>PageRank</a:t>
            </a:r>
            <a:endParaRPr kumimoji="1" lang="zh-CN" altLang="en-US" sz="2000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50727" y="5973572"/>
            <a:ext cx="172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单源最短路径</a:t>
            </a:r>
            <a:endParaRPr kumimoji="1" lang="zh-CN" altLang="en-US" sz="2000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210451" y="5973572"/>
            <a:ext cx="938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HITS</a:t>
            </a:r>
            <a:endParaRPr kumimoji="1" lang="zh-CN" altLang="en-US" sz="2000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13322" y="2139438"/>
            <a:ext cx="2641187" cy="736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灰色点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代表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活跃点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285750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白色点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代表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非活跃点</a:t>
            </a:r>
            <a:endParaRPr kumimoji="1" lang="zh-CN" altLang="en-US" dirty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2919198" y="2181478"/>
            <a:ext cx="223396" cy="2414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22" name="圆角矩形 21"/>
          <p:cNvSpPr/>
          <p:nvPr/>
        </p:nvSpPr>
        <p:spPr>
          <a:xfrm>
            <a:off x="2820923" y="3272277"/>
            <a:ext cx="668511" cy="3012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23" name="圆角矩形 22"/>
          <p:cNvSpPr/>
          <p:nvPr/>
        </p:nvSpPr>
        <p:spPr>
          <a:xfrm>
            <a:off x="3142594" y="4030018"/>
            <a:ext cx="420414" cy="9445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24" name="圆角矩形 23"/>
          <p:cNvSpPr/>
          <p:nvPr/>
        </p:nvSpPr>
        <p:spPr>
          <a:xfrm>
            <a:off x="3541987" y="4917851"/>
            <a:ext cx="411537" cy="108482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25" name="圆角矩形 24"/>
          <p:cNvSpPr/>
          <p:nvPr/>
        </p:nvSpPr>
        <p:spPr>
          <a:xfrm>
            <a:off x="4814973" y="2031910"/>
            <a:ext cx="1701442" cy="9845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28" name="圆角矩形 27"/>
          <p:cNvSpPr/>
          <p:nvPr/>
        </p:nvSpPr>
        <p:spPr>
          <a:xfrm>
            <a:off x="4820229" y="3014626"/>
            <a:ext cx="1701442" cy="9845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29" name="文本框 28"/>
          <p:cNvSpPr txBox="1"/>
          <p:nvPr/>
        </p:nvSpPr>
        <p:spPr>
          <a:xfrm>
            <a:off x="6531872" y="3235111"/>
            <a:ext cx="25989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不同算法在不同迭代轮数的活跃点集合不同，但均遵循一定规律！！</a:t>
            </a:r>
            <a:endParaRPr kumimoji="1" lang="zh-CN" altLang="en-US" dirty="0">
              <a:solidFill>
                <a:srgbClr val="FF000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-13211" y="5942051"/>
            <a:ext cx="9144000" cy="6340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100" b="1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工业界</a:t>
            </a:r>
            <a:r>
              <a:rPr kumimoji="1" lang="zh-CN" altLang="en-US" sz="210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：</a:t>
            </a:r>
            <a:r>
              <a:rPr kumimoji="1" lang="en-US" altLang="zh-CN" sz="21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HITS</a:t>
            </a:r>
            <a:r>
              <a:rPr kumimoji="1" lang="zh-CN" altLang="en-US" sz="21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、标签传播、图采样、社区发现</a:t>
            </a:r>
            <a:r>
              <a:rPr kumimoji="1" lang="en-US" altLang="zh-CN" sz="21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Louvain</a:t>
            </a:r>
          </a:p>
          <a:p>
            <a:pPr algn="ctr"/>
            <a:r>
              <a:rPr kumimoji="1" lang="zh-CN" altLang="en-US" sz="210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学术界：</a:t>
            </a:r>
            <a:r>
              <a:rPr kumimoji="1" lang="en-US" altLang="zh-CN" sz="21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SSSP</a:t>
            </a:r>
            <a:r>
              <a:rPr kumimoji="1" lang="zh-CN" altLang="en-US" sz="21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sz="21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WCC</a:t>
            </a:r>
            <a:r>
              <a:rPr kumimoji="1" lang="zh-CN" altLang="en-US" sz="21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sz="21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PageRank</a:t>
            </a:r>
            <a:r>
              <a:rPr kumimoji="1" lang="zh-CN" altLang="en-US" sz="21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sz="21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BFS</a:t>
            </a:r>
            <a:endParaRPr kumimoji="1" lang="zh-CN" altLang="en-US" sz="21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015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753"/>
    </mc:Choice>
    <mc:Fallback>
      <p:transition spd="slow" advTm="71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研究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内容</a:t>
            </a:r>
            <a:r>
              <a:rPr kumimoji="1"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1" lang="en-US" altLang="zh-CN" sz="2800" b="1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运行时间与消息到达速率预测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70679" y="1454587"/>
            <a:ext cx="6624107" cy="705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算法分类 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(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第一类 持续活跃型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)</a:t>
            </a:r>
          </a:p>
          <a:p>
            <a:pPr marL="742950" lvl="2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特点：每轮迭代计算的活跃点数目、消息传递数量恒定</a:t>
            </a:r>
            <a:endParaRPr kumimoji="1" lang="en-US" altLang="zh-CN" sz="1600" dirty="0" smtClean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68" y="3091636"/>
            <a:ext cx="3362149" cy="254718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9879" y="3154822"/>
            <a:ext cx="3292979" cy="2484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927577" y="5776219"/>
            <a:ext cx="164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PageRank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算法</a:t>
            </a:r>
            <a:endParaRPr kumimoji="1" lang="zh-CN" altLang="en-US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80125" y="5776219"/>
            <a:ext cx="161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标签传播算法</a:t>
            </a:r>
            <a:endParaRPr kumimoji="1" lang="zh-CN" altLang="en-US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9009" y="2133321"/>
            <a:ext cx="6915807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横坐标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代表</a:t>
            </a:r>
            <a:r>
              <a:rPr kumimoji="1" lang="zh-CN" altLang="en-US" sz="16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迭代轮数</a:t>
            </a:r>
            <a:endParaRPr kumimoji="1" lang="en-US" altLang="zh-CN" sz="1600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285750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纵坐标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代表</a:t>
            </a:r>
            <a:r>
              <a:rPr kumimoji="1" lang="zh-CN" altLang="en-US" sz="16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活跃点数目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与</a:t>
            </a:r>
            <a:r>
              <a:rPr kumimoji="1" lang="zh-CN" altLang="en-US" sz="16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总点数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kumimoji="1" lang="zh-CN" altLang="en-US" sz="16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比值</a:t>
            </a:r>
            <a:endParaRPr kumimoji="1" lang="en-US" altLang="zh-CN" sz="1600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285750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趋势：活跃点数目恒定</a:t>
            </a:r>
            <a:endParaRPr kumimoji="1" lang="zh-CN" altLang="en-US" sz="1600" dirty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5576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469"/>
    </mc:Choice>
    <mc:Fallback>
      <p:transition spd="slow" advTm="2846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3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研究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内容</a:t>
            </a:r>
            <a:r>
              <a:rPr kumimoji="1"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1" lang="en-US" altLang="zh-CN" sz="2800" b="1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运行时间与消息到达速率预测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70679" y="1454587"/>
            <a:ext cx="6624107" cy="705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算法分类 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(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第一类 持续活跃型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)</a:t>
            </a:r>
          </a:p>
          <a:p>
            <a:pPr marL="742950" lvl="2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编程模式</a:t>
            </a:r>
            <a:endParaRPr kumimoji="1" lang="en-US" altLang="zh-CN" sz="1600" dirty="0" smtClean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74" y="2281163"/>
            <a:ext cx="7543800" cy="2368786"/>
          </a:xfrm>
          <a:prstGeom prst="rect">
            <a:avLst/>
          </a:prstGeom>
        </p:spPr>
      </p:pic>
      <p:sp>
        <p:nvSpPr>
          <p:cNvPr id="13" name="右大括号 12"/>
          <p:cNvSpPr/>
          <p:nvPr/>
        </p:nvSpPr>
        <p:spPr>
          <a:xfrm>
            <a:off x="6021021" y="3196901"/>
            <a:ext cx="207335" cy="311003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4" name="右大括号 13"/>
          <p:cNvSpPr/>
          <p:nvPr/>
        </p:nvSpPr>
        <p:spPr>
          <a:xfrm>
            <a:off x="5810843" y="3660689"/>
            <a:ext cx="207335" cy="311003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5" name="右大括号 14"/>
          <p:cNvSpPr/>
          <p:nvPr/>
        </p:nvSpPr>
        <p:spPr>
          <a:xfrm>
            <a:off x="3929464" y="4123145"/>
            <a:ext cx="207335" cy="311003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6" name="文本框 15"/>
          <p:cNvSpPr txBox="1"/>
          <p:nvPr/>
        </p:nvSpPr>
        <p:spPr>
          <a:xfrm>
            <a:off x="6259886" y="3175881"/>
            <a:ext cx="107011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接收消息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030631" y="3636495"/>
            <a:ext cx="22009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所有点均执行本地计算！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136799" y="4096688"/>
            <a:ext cx="22009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发送消息量恒定</a:t>
            </a:r>
            <a:r>
              <a:rPr kumimoji="1" lang="en-US" altLang="zh-CN" sz="1500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!</a:t>
            </a:r>
            <a:endParaRPr kumimoji="1" lang="zh-CN" altLang="en-US" sz="1500" dirty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0" y="5151298"/>
            <a:ext cx="9144000" cy="6340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1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对于</a:t>
            </a:r>
            <a:r>
              <a:rPr kumimoji="1" lang="zh-CN" altLang="en-US" sz="2100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持续活跃型</a:t>
            </a:r>
            <a:r>
              <a:rPr kumimoji="1" lang="zh-CN" altLang="en-US" sz="21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算法，我们更多是从</a:t>
            </a:r>
            <a:r>
              <a:rPr kumimoji="1" lang="zh-CN" altLang="en-US" sz="2100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针对子图本身</a:t>
            </a:r>
            <a:r>
              <a:rPr kumimoji="1" lang="zh-CN" altLang="en-US" sz="21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进行特征</a:t>
            </a:r>
            <a:r>
              <a:rPr kumimoji="1" lang="zh-CN" altLang="en-US" sz="2100" dirty="0" smtClean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提取！</a:t>
            </a:r>
            <a:endParaRPr kumimoji="1" lang="zh-CN" altLang="en-US" sz="2100" dirty="0">
              <a:solidFill>
                <a:schemeClr val="tx1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15808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32"/>
    </mc:Choice>
    <mc:Fallback>
      <p:transition spd="slow" advTm="15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研究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内容</a:t>
            </a:r>
            <a:r>
              <a:rPr kumimoji="1"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1" lang="en-US" altLang="zh-CN" sz="2800" b="1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运行时间与消息到达速率预测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70679" y="1454587"/>
            <a:ext cx="6624107" cy="705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算法分类 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(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第一类 持续活跃型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)</a:t>
            </a:r>
          </a:p>
          <a:p>
            <a:pPr marL="742950" lvl="2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特征提取</a:t>
            </a:r>
            <a:endParaRPr kumimoji="1" lang="en-US" altLang="zh-CN" sz="1600" dirty="0" smtClean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141220" y="2130658"/>
            <a:ext cx="2828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>
                <a:latin typeface="KaiTi" charset="-122"/>
                <a:ea typeface="KaiTi" charset="-122"/>
                <a:cs typeface="KaiTi" charset="-122"/>
              </a:rPr>
              <a:t>表</a:t>
            </a:r>
            <a:r>
              <a:rPr kumimoji="1" lang="en-US" altLang="zh-CN" sz="1400" b="1" dirty="0">
                <a:latin typeface="KaiTi" charset="-122"/>
                <a:ea typeface="KaiTi" charset="-122"/>
                <a:cs typeface="KaiTi" charset="-122"/>
              </a:rPr>
              <a:t>1</a:t>
            </a:r>
            <a:r>
              <a:rPr kumimoji="1" lang="zh-CN" altLang="en-US" sz="1400" b="1" dirty="0">
                <a:latin typeface="KaiTi" charset="-122"/>
                <a:ea typeface="KaiTi" charset="-122"/>
                <a:cs typeface="KaiTi" charset="-122"/>
              </a:rPr>
              <a:t> 持续活跃型算法特征提取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1016127"/>
                  </p:ext>
                </p:extLst>
              </p:nvPr>
            </p:nvGraphicFramePr>
            <p:xfrm>
              <a:off x="398192" y="2552623"/>
              <a:ext cx="8128000" cy="93859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6000"/>
                    <a:gridCol w="1016000"/>
                    <a:gridCol w="1016000"/>
                    <a:gridCol w="1016000"/>
                    <a:gridCol w="1016000"/>
                    <a:gridCol w="1016000"/>
                    <a:gridCol w="1016000"/>
                    <a:gridCol w="1016000"/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altLang="zh-CN" b="1" i="1" baseline="-25000" smtClean="0">
                                    <a:latin typeface="Cambria Math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altLang="zh-CN" b="1" i="1" baseline="-25000" smtClean="0">
                                    <a:latin typeface="Cambria Math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altLang="zh-CN" b="1" i="1" baseline="-25000" smtClean="0">
                                    <a:latin typeface="Cambria Math" charset="0"/>
                                  </a:rPr>
                                  <m:t>𝟑</m:t>
                                </m:r>
                              </m:oMath>
                            </m:oMathPara>
                          </a14:m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latin typeface="Cambria Math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baseline="-25000" dirty="0" smtClean="0"/>
                            <a:t>4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altLang="zh-CN" b="1" i="1" baseline="-25000" smtClean="0">
                                    <a:latin typeface="Cambria Math" charset="0"/>
                                  </a:rPr>
                                  <m:t>𝟓</m:t>
                                </m:r>
                              </m:oMath>
                            </m:oMathPara>
                          </a14:m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altLang="zh-CN" b="1" i="1" baseline="-25000" smtClean="0">
                                    <a:latin typeface="Cambria Math" charset="0"/>
                                  </a:rPr>
                                  <m:t>𝟔</m:t>
                                </m:r>
                              </m:oMath>
                            </m:oMathPara>
                          </a14:m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altLang="zh-CN" b="1" i="1" baseline="-25000" smtClean="0">
                                    <a:latin typeface="Cambria Math" charset="0"/>
                                  </a:rPr>
                                  <m:t>𝟕</m:t>
                                </m:r>
                              </m:oMath>
                            </m:oMathPara>
                          </a14:m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altLang="zh-CN" b="1" i="1" baseline="-25000" smtClean="0">
                                    <a:latin typeface="Cambria Math" charset="0"/>
                                  </a:rPr>
                                  <m:t>𝟖</m:t>
                                </m:r>
                              </m:oMath>
                            </m:oMathPara>
                          </a14:m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子图</a:t>
                          </a:r>
                          <a:r>
                            <a:rPr lang="en-US" altLang="zh-CN" sz="16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ID</a:t>
                          </a:r>
                          <a:endParaRPr lang="zh-CN" altLang="en-US" sz="16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内部点数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边界点数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总点数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总边数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接收消息数目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图密度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边界点</a:t>
                          </a:r>
                          <a:endParaRPr lang="en-US" altLang="zh-CN" sz="1600" dirty="0" smtClean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比重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21016127"/>
                  </p:ext>
                </p:extLst>
              </p:nvPr>
            </p:nvGraphicFramePr>
            <p:xfrm>
              <a:off x="398192" y="2552623"/>
              <a:ext cx="8128000" cy="93859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6000"/>
                    <a:gridCol w="1016000"/>
                    <a:gridCol w="1016000"/>
                    <a:gridCol w="1016000"/>
                    <a:gridCol w="1016000"/>
                    <a:gridCol w="1016000"/>
                    <a:gridCol w="1016000"/>
                    <a:gridCol w="1016000"/>
                  </a:tblGrid>
                  <a:tr h="35947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599" t="-1695" r="-700000" b="-1847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00599" t="-1695" r="-600000" b="-1847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201807" t="-1695" r="-503614" b="-1847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300000" t="-1695" r="-400599" b="-1847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400000" t="-1695" r="-300599" b="-1847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500000" t="-1695" r="-200599" b="-1847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603614" t="-1695" r="-101807" b="-1847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699401" t="-1695" r="-1198" b="-184746"/>
                          </a:stretch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子图</a:t>
                          </a:r>
                          <a:r>
                            <a:rPr lang="en-US" altLang="zh-CN" sz="16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ID</a:t>
                          </a:r>
                          <a:endParaRPr lang="zh-CN" altLang="en-US" sz="16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内部点数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边界点数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总点数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总边数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接收消息数目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图密度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边界点</a:t>
                          </a:r>
                          <a:endParaRPr lang="en-US" altLang="zh-CN" sz="1600" dirty="0" smtClean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比重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/>
              <p:cNvSpPr txBox="1"/>
              <p:nvPr/>
            </p:nvSpPr>
            <p:spPr>
              <a:xfrm>
                <a:off x="692658" y="3689075"/>
                <a:ext cx="7802004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charset="0"/>
                      </a:rPr>
                      <m:t>𝒙</m:t>
                    </m:r>
                    <m:r>
                      <a:rPr lang="en-US" altLang="zh-CN" sz="1600" b="1" i="1" baseline="-25000">
                        <a:latin typeface="Cambria Math" charset="0"/>
                      </a:rPr>
                      <m:t>𝟏</m:t>
                    </m:r>
                  </m:oMath>
                </a14:m>
                <a:r>
                  <a:rPr lang="en-US" altLang="zh-CN" sz="1600" baseline="-25000" dirty="0" smtClean="0"/>
                  <a:t> </a:t>
                </a:r>
                <a:r>
                  <a:rPr lang="zh-CN" altLang="en-US" sz="1600" baseline="-25000" dirty="0" smtClean="0"/>
                  <a:t> </a:t>
                </a:r>
                <a:r>
                  <a:rPr kumimoji="1" lang="zh-CN" altLang="en-US" sz="1600" dirty="0" smtClean="0">
                    <a:latin typeface="KaiTi" charset="-122"/>
                    <a:ea typeface="KaiTi" charset="-122"/>
                    <a:cs typeface="KaiTi" charset="-122"/>
                  </a:rPr>
                  <a:t>为图分区后，每个子图的编号</a:t>
                </a:r>
                <a:r>
                  <a:rPr kumimoji="1" lang="en-US" altLang="zh-CN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ID</a:t>
                </a:r>
                <a:r>
                  <a:rPr kumimoji="1" lang="zh-CN" altLang="en-US" sz="1600" dirty="0" smtClean="0">
                    <a:latin typeface="KaiTi" charset="-122"/>
                    <a:ea typeface="KaiTi" charset="-122"/>
                    <a:cs typeface="KaiTi" charset="-122"/>
                  </a:rPr>
                  <a:t>，采用该特征的目的是为了表达该子图的拓扑结构</a:t>
                </a:r>
                <a:endParaRPr kumimoji="1" lang="en-US" altLang="zh-CN" sz="1600" dirty="0" smtClean="0">
                  <a:latin typeface="KaiTi" charset="-122"/>
                  <a:ea typeface="KaiTi" charset="-122"/>
                  <a:cs typeface="KaiTi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charset="0"/>
                      </a:rPr>
                      <m:t>𝒙</m:t>
                    </m:r>
                    <m:r>
                      <a:rPr lang="en-US" altLang="zh-CN" sz="1600" b="1" i="1" baseline="-25000" smtClean="0">
                        <a:latin typeface="Cambria Math" charset="0"/>
                      </a:rPr>
                      <m:t>𝟐</m:t>
                    </m:r>
                  </m:oMath>
                </a14:m>
                <a:r>
                  <a:rPr lang="en-US" altLang="zh-CN" sz="1600" baseline="-25000" dirty="0"/>
                  <a:t> </a:t>
                </a:r>
                <a:r>
                  <a:rPr kumimoji="1" lang="zh-CN" altLang="en-US" sz="1600" dirty="0">
                    <a:latin typeface="KaiTi" charset="-122"/>
                    <a:ea typeface="KaiTi" charset="-122"/>
                    <a:cs typeface="KaiTi" charset="-122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charset="0"/>
                      </a:rPr>
                      <m:t>𝒙</m:t>
                    </m:r>
                    <m:r>
                      <a:rPr lang="en-US" altLang="zh-CN" sz="1600" b="1" i="1" baseline="-25000" smtClean="0">
                        <a:latin typeface="Cambria Math" charset="0"/>
                      </a:rPr>
                      <m:t>𝟑</m:t>
                    </m:r>
                  </m:oMath>
                </a14:m>
                <a:r>
                  <a:rPr kumimoji="1" lang="zh-CN" altLang="en-US" sz="1600" dirty="0" smtClean="0">
                    <a:latin typeface="KaiTi" charset="-122"/>
                    <a:ea typeface="KaiTi" charset="-122"/>
                    <a:cs typeface="KaiTi" charset="-122"/>
                  </a:rPr>
                  <a:t> 为边分割策略下，子图的内部点与外部点数目</a:t>
                </a:r>
                <a:endParaRPr kumimoji="1" lang="en-US" altLang="zh-CN" sz="1600" dirty="0" smtClean="0">
                  <a:latin typeface="KaiTi" charset="-122"/>
                  <a:ea typeface="KaiTi" charset="-122"/>
                  <a:cs typeface="KaiTi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charset="0"/>
                      </a:rPr>
                      <m:t>𝒙</m:t>
                    </m:r>
                    <m:r>
                      <a:rPr lang="en-US" altLang="zh-CN" sz="1600" b="1" i="1" baseline="-25000" smtClean="0">
                        <a:latin typeface="Cambria Math" charset="0"/>
                      </a:rPr>
                      <m:t>𝟒</m:t>
                    </m:r>
                    <m:r>
                      <a:rPr lang="en-US" altLang="zh-CN" sz="1600" b="1" i="1" smtClean="0">
                        <a:latin typeface="Cambria Math" charset="0"/>
                      </a:rPr>
                      <m:t>=</m:t>
                    </m:r>
                    <m:r>
                      <a:rPr lang="en-US" altLang="zh-CN" sz="1600" b="1" i="1">
                        <a:latin typeface="Cambria Math" charset="0"/>
                      </a:rPr>
                      <m:t>𝒙</m:t>
                    </m:r>
                    <m:r>
                      <a:rPr lang="en-US" altLang="zh-CN" sz="1600" b="1" i="1" baseline="-25000" smtClean="0">
                        <a:latin typeface="Cambria Math" charset="0"/>
                      </a:rPr>
                      <m:t>𝟐</m:t>
                    </m:r>
                    <m:r>
                      <a:rPr lang="en-US" altLang="zh-CN" sz="1600" b="1" i="1">
                        <a:latin typeface="Cambria Math" charset="0"/>
                      </a:rPr>
                      <m:t>+</m:t>
                    </m:r>
                    <m:r>
                      <a:rPr lang="en-US" altLang="zh-CN" sz="1600" b="1" i="1" smtClean="0">
                        <a:latin typeface="Cambria Math" charset="0"/>
                      </a:rPr>
                      <m:t>𝒙</m:t>
                    </m:r>
                    <m:r>
                      <a:rPr lang="en-US" altLang="zh-CN" sz="1600" b="1" i="1" baseline="-25000" smtClean="0">
                        <a:latin typeface="Cambria Math" charset="0"/>
                      </a:rPr>
                      <m:t>𝟑</m:t>
                    </m:r>
                  </m:oMath>
                </a14:m>
                <a:r>
                  <a:rPr kumimoji="1" lang="en-US" altLang="zh-CN" sz="1600" dirty="0" smtClean="0">
                    <a:latin typeface="KaiTi" charset="-122"/>
                    <a:ea typeface="KaiTi" charset="-122"/>
                    <a:cs typeface="KaiTi" charset="-122"/>
                  </a:rPr>
                  <a:t> </a:t>
                </a:r>
                <a:r>
                  <a:rPr kumimoji="1" lang="zh-CN" altLang="en-US" sz="1600" dirty="0" smtClean="0">
                    <a:latin typeface="KaiTi" charset="-122"/>
                    <a:ea typeface="KaiTi" charset="-122"/>
                    <a:cs typeface="KaiTi" charset="-122"/>
                  </a:rPr>
                  <a:t>为子图总点数</a:t>
                </a:r>
                <a:endParaRPr kumimoji="1" lang="en-US" altLang="zh-CN" sz="1600" dirty="0" smtClean="0">
                  <a:latin typeface="KaiTi" charset="-122"/>
                  <a:ea typeface="KaiTi" charset="-122"/>
                  <a:cs typeface="KaiTi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charset="0"/>
                      </a:rPr>
                      <m:t>𝒙</m:t>
                    </m:r>
                    <m:r>
                      <a:rPr lang="en-US" altLang="zh-CN" sz="1600" b="1" i="1" baseline="-25000" smtClean="0">
                        <a:latin typeface="Cambria Math" charset="0"/>
                      </a:rPr>
                      <m:t>𝟓</m:t>
                    </m:r>
                  </m:oMath>
                </a14:m>
                <a:r>
                  <a:rPr lang="zh-CN" altLang="en-US" sz="1600" baseline="-25000" dirty="0" smtClean="0"/>
                  <a:t>  </a:t>
                </a:r>
                <a:r>
                  <a:rPr kumimoji="1" lang="zh-CN" altLang="en-US" sz="1600" dirty="0" smtClean="0">
                    <a:latin typeface="KaiTi" charset="-122"/>
                    <a:ea typeface="KaiTi" charset="-122"/>
                    <a:cs typeface="KaiTi" charset="-122"/>
                  </a:rPr>
                  <a:t>为子图包含的总边数</a:t>
                </a:r>
                <a:endParaRPr kumimoji="1" lang="en-US" altLang="zh-CN" sz="1600" dirty="0" smtClean="0">
                  <a:latin typeface="KaiTi" charset="-122"/>
                  <a:ea typeface="KaiTi" charset="-122"/>
                  <a:cs typeface="KaiTi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charset="0"/>
                      </a:rPr>
                      <m:t>𝒙</m:t>
                    </m:r>
                    <m:r>
                      <a:rPr lang="en-US" altLang="zh-CN" sz="1600" b="1" i="1" baseline="-25000" smtClean="0">
                        <a:latin typeface="Cambria Math" charset="0"/>
                      </a:rPr>
                      <m:t>𝟔</m:t>
                    </m:r>
                  </m:oMath>
                </a14:m>
                <a:r>
                  <a:rPr lang="en-US" altLang="zh-CN" sz="1600" baseline="-25000" dirty="0"/>
                  <a:t> </a:t>
                </a:r>
                <a:r>
                  <a:rPr lang="zh-CN" altLang="en-US" sz="1600" baseline="-25000" dirty="0"/>
                  <a:t> </a:t>
                </a:r>
                <a:r>
                  <a:rPr kumimoji="1" lang="zh-CN" altLang="en-US" sz="1600" dirty="0" smtClean="0">
                    <a:latin typeface="KaiTi" charset="-122"/>
                    <a:ea typeface="KaiTi" charset="-122"/>
                    <a:cs typeface="KaiTi" charset="-122"/>
                  </a:rPr>
                  <a:t>为迭代迭代计算开始前，接收到的消息总数</a:t>
                </a:r>
                <a:endParaRPr kumimoji="1" lang="en-US" altLang="zh-CN" sz="1600" dirty="0" smtClean="0">
                  <a:latin typeface="KaiTi" charset="-122"/>
                  <a:ea typeface="KaiTi" charset="-122"/>
                  <a:cs typeface="KaiTi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charset="0"/>
                      </a:rPr>
                      <m:t>𝒙</m:t>
                    </m:r>
                    <m:r>
                      <a:rPr lang="en-US" altLang="zh-CN" sz="1600" b="1" i="1" baseline="-25000" smtClean="0">
                        <a:latin typeface="Cambria Math" charset="0"/>
                      </a:rPr>
                      <m:t>𝟕</m:t>
                    </m:r>
                    <m:r>
                      <a:rPr lang="en-US" altLang="zh-CN" sz="1600" b="1" i="1">
                        <a:latin typeface="Cambria Math" charset="0"/>
                      </a:rPr>
                      <m:t>=</m:t>
                    </m:r>
                    <m:r>
                      <a:rPr lang="en-US" altLang="zh-CN" sz="1600" b="1" i="1">
                        <a:latin typeface="Cambria Math" charset="0"/>
                      </a:rPr>
                      <m:t>𝒙</m:t>
                    </m:r>
                    <m:r>
                      <a:rPr lang="en-US" altLang="zh-CN" sz="1600" b="1" i="1" baseline="-25000" smtClean="0">
                        <a:latin typeface="Cambria Math" charset="0"/>
                      </a:rPr>
                      <m:t>𝟓</m:t>
                    </m:r>
                    <m:r>
                      <a:rPr lang="en-US" altLang="zh-CN" sz="1600" b="1" i="1" smtClean="0">
                        <a:latin typeface="Cambria Math" charset="0"/>
                      </a:rPr>
                      <m:t>/</m:t>
                    </m:r>
                    <m:r>
                      <a:rPr lang="en-US" altLang="zh-CN" sz="1600" b="1" i="1">
                        <a:latin typeface="Cambria Math" charset="0"/>
                      </a:rPr>
                      <m:t>𝒙</m:t>
                    </m:r>
                    <m:r>
                      <a:rPr lang="en-US" altLang="zh-CN" sz="1600" b="1" i="1" baseline="-25000">
                        <a:latin typeface="Cambria Math" charset="0"/>
                      </a:rPr>
                      <m:t>𝟒</m:t>
                    </m:r>
                    <m:r>
                      <a:rPr lang="en-US" altLang="zh-CN" sz="1600" b="1" i="1" smtClean="0">
                        <a:latin typeface="Cambria Math" charset="0"/>
                      </a:rPr>
                      <m:t>(</m:t>
                    </m:r>
                    <m:r>
                      <a:rPr lang="en-US" altLang="zh-CN" sz="1600" b="1" i="1">
                        <a:latin typeface="Cambria Math" charset="0"/>
                      </a:rPr>
                      <m:t>𝒙</m:t>
                    </m:r>
                    <m:r>
                      <a:rPr lang="en-US" altLang="zh-CN" sz="1600" b="1" i="1" baseline="-25000" smtClean="0">
                        <a:latin typeface="Cambria Math" charset="0"/>
                      </a:rPr>
                      <m:t>𝟒</m:t>
                    </m:r>
                    <m:r>
                      <a:rPr lang="en-US" altLang="zh-CN" sz="1600" b="1" i="1" smtClean="0">
                        <a:latin typeface="Cambria Math" charset="0"/>
                      </a:rPr>
                      <m:t>−</m:t>
                    </m:r>
                    <m:r>
                      <a:rPr lang="en-US" altLang="zh-CN" sz="1600" b="1" i="1" smtClean="0">
                        <a:latin typeface="Cambria Math" charset="0"/>
                      </a:rPr>
                      <m:t>𝟏</m:t>
                    </m:r>
                    <m:r>
                      <a:rPr lang="en-US" altLang="zh-CN" sz="1600" b="1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kumimoji="1" lang="en-US" altLang="zh-CN" sz="1600" dirty="0" smtClean="0">
                    <a:latin typeface="KaiTi" charset="-122"/>
                    <a:ea typeface="KaiTi" charset="-122"/>
                    <a:cs typeface="KaiTi" charset="-122"/>
                  </a:rPr>
                  <a:t> </a:t>
                </a:r>
                <a:r>
                  <a:rPr kumimoji="1" lang="zh-CN" altLang="en-US" sz="1600" dirty="0" smtClean="0">
                    <a:latin typeface="KaiTi" charset="-122"/>
                    <a:ea typeface="KaiTi" charset="-122"/>
                    <a:cs typeface="KaiTi" charset="-122"/>
                  </a:rPr>
                  <a:t>为子图密度</a:t>
                </a:r>
                <a:endParaRPr kumimoji="1" lang="en-US" altLang="zh-CN" sz="1600" dirty="0" smtClean="0">
                  <a:latin typeface="KaiTi" charset="-122"/>
                  <a:ea typeface="KaiTi" charset="-122"/>
                  <a:cs typeface="KaiTi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charset="0"/>
                      </a:rPr>
                      <m:t>𝒙</m:t>
                    </m:r>
                    <m:r>
                      <a:rPr lang="en-US" altLang="zh-CN" sz="1600" b="1" i="1" baseline="-25000" smtClean="0">
                        <a:latin typeface="Cambria Math" charset="0"/>
                      </a:rPr>
                      <m:t>𝟖</m:t>
                    </m:r>
                    <m:r>
                      <a:rPr lang="en-US" altLang="zh-CN" sz="1600" b="1" i="1">
                        <a:latin typeface="Cambria Math" charset="0"/>
                      </a:rPr>
                      <m:t>=</m:t>
                    </m:r>
                    <m:r>
                      <a:rPr lang="en-US" altLang="zh-CN" sz="1600" b="1" i="1">
                        <a:latin typeface="Cambria Math" charset="0"/>
                      </a:rPr>
                      <m:t>𝒙</m:t>
                    </m:r>
                    <m:r>
                      <a:rPr lang="en-US" altLang="zh-CN" sz="1600" b="1" i="1" baseline="-25000" smtClean="0">
                        <a:latin typeface="Cambria Math" charset="0"/>
                      </a:rPr>
                      <m:t>𝟑</m:t>
                    </m:r>
                    <m:r>
                      <a:rPr lang="en-US" altLang="zh-CN" sz="1600" b="1" i="1">
                        <a:latin typeface="Cambria Math" charset="0"/>
                      </a:rPr>
                      <m:t>/</m:t>
                    </m:r>
                    <m:r>
                      <a:rPr lang="en-US" altLang="zh-CN" sz="1600" b="1" i="1">
                        <a:latin typeface="Cambria Math" charset="0"/>
                      </a:rPr>
                      <m:t>𝒙</m:t>
                    </m:r>
                    <m:r>
                      <a:rPr lang="en-US" altLang="zh-CN" sz="1600" b="1" i="1" baseline="-25000">
                        <a:latin typeface="Cambria Math" charset="0"/>
                      </a:rPr>
                      <m:t>𝟒</m:t>
                    </m:r>
                  </m:oMath>
                </a14:m>
                <a:r>
                  <a:rPr kumimoji="1" lang="zh-CN" altLang="en-US" sz="1600" dirty="0" smtClean="0">
                    <a:latin typeface="KaiTi" charset="-122"/>
                    <a:ea typeface="KaiTi" charset="-122"/>
                    <a:cs typeface="KaiTi" charset="-122"/>
                  </a:rPr>
                  <a:t> 为边界点所占比重</a:t>
                </a:r>
                <a:endParaRPr kumimoji="1" lang="en-US" altLang="zh-CN" sz="1600" dirty="0">
                  <a:latin typeface="KaiTi" charset="-122"/>
                  <a:ea typeface="KaiTi" charset="-122"/>
                  <a:cs typeface="KaiTi" charset="-122"/>
                </a:endParaRPr>
              </a:p>
            </p:txBody>
          </p:sp>
        </mc:Choice>
        <mc:Fallback xmlns="">
          <p:sp>
            <p:nvSpPr>
              <p:cNvPr id="24" name="文本框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658" y="3689075"/>
                <a:ext cx="7802004" cy="267765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3998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930"/>
    </mc:Choice>
    <mc:Fallback>
      <p:transition spd="slow" advTm="1593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研究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内容</a:t>
            </a:r>
            <a:r>
              <a:rPr kumimoji="1"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1" lang="en-US" altLang="zh-CN" sz="2800" b="1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运行时间与消息到达速率预测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70679" y="1454587"/>
            <a:ext cx="6624107" cy="705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算法分类 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(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第二类 消息依赖型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)</a:t>
            </a:r>
          </a:p>
          <a:p>
            <a:pPr marL="742950" lvl="2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特点：每轮计算的活跃点数目不定，依赖于接收到的消息</a:t>
            </a:r>
            <a:endParaRPr kumimoji="1" lang="en-US" altLang="zh-CN" sz="1600" dirty="0" smtClean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9009" y="2133321"/>
            <a:ext cx="6915807" cy="1346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横坐标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代表</a:t>
            </a:r>
            <a:r>
              <a:rPr kumimoji="1" lang="zh-CN" altLang="en-US" sz="16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迭代轮数</a:t>
            </a:r>
            <a:endParaRPr kumimoji="1" lang="en-US" altLang="zh-CN" sz="1600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285750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纵坐标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代表</a:t>
            </a:r>
            <a:r>
              <a:rPr kumimoji="1" lang="zh-CN" altLang="en-US" sz="16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活跃点数目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与</a:t>
            </a:r>
            <a:r>
              <a:rPr kumimoji="1" lang="zh-CN" altLang="en-US" sz="16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总点数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kumimoji="1" lang="zh-CN" altLang="en-US" sz="16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比值</a:t>
            </a:r>
            <a:endParaRPr kumimoji="1" lang="en-US" altLang="zh-CN" sz="1600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285750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趋势：先升高、后降低，且活跃点数目比值不定</a:t>
            </a:r>
            <a:endParaRPr kumimoji="1" lang="en-US" altLang="zh-CN" sz="1600" dirty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285750" indent="-285750">
              <a:spcBef>
                <a:spcPts val="700"/>
              </a:spcBef>
              <a:buFont typeface="Wingdings" charset="2"/>
              <a:buChar char="Ø"/>
            </a:pPr>
            <a:endParaRPr kumimoji="1" lang="en-US" altLang="zh-CN" sz="1600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37" y="3279148"/>
            <a:ext cx="2880000" cy="2160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5285" y="3279148"/>
            <a:ext cx="2880000" cy="216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789" y="3279148"/>
            <a:ext cx="2880000" cy="21600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11921" y="5506781"/>
            <a:ext cx="2046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单源最短路径算法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3582732" y="5506781"/>
            <a:ext cx="2046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广度优先搜索算法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630560" y="5553079"/>
            <a:ext cx="148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图采样算法</a:t>
            </a:r>
          </a:p>
        </p:txBody>
      </p:sp>
    </p:spTree>
    <p:extLst>
      <p:ext uri="{BB962C8B-B14F-4D97-AF65-F5344CB8AC3E}">
        <p14:creationId xmlns:p14="http://schemas.microsoft.com/office/powerpoint/2010/main" val="1999517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36"/>
    </mc:Choice>
    <mc:Fallback>
      <p:transition spd="slow" advTm="1743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3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研究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内容</a:t>
            </a:r>
            <a:r>
              <a:rPr kumimoji="1"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1" lang="en-US" altLang="zh-CN" sz="2800" b="1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运行时间与消息到达速率预测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70679" y="1454587"/>
            <a:ext cx="6624107" cy="705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算法分类 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(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第二类 消息依赖型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)</a:t>
            </a:r>
          </a:p>
          <a:p>
            <a:pPr marL="742950" lvl="2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编程模式</a:t>
            </a:r>
            <a:endParaRPr kumimoji="1" lang="en-US" altLang="zh-CN" sz="1600" dirty="0" smtClean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10" y="2278316"/>
            <a:ext cx="7543800" cy="3131064"/>
          </a:xfrm>
          <a:prstGeom prst="rect">
            <a:avLst/>
          </a:prstGeom>
        </p:spPr>
      </p:pic>
      <p:sp>
        <p:nvSpPr>
          <p:cNvPr id="31" name="右大括号 30"/>
          <p:cNvSpPr/>
          <p:nvPr/>
        </p:nvSpPr>
        <p:spPr>
          <a:xfrm>
            <a:off x="6137693" y="3478425"/>
            <a:ext cx="213413" cy="417115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32" name="文本框 31"/>
          <p:cNvSpPr txBox="1"/>
          <p:nvPr/>
        </p:nvSpPr>
        <p:spPr>
          <a:xfrm>
            <a:off x="3595565" y="3104045"/>
            <a:ext cx="23977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用于记录活跃点的集合</a:t>
            </a:r>
          </a:p>
        </p:txBody>
      </p:sp>
      <p:cxnSp>
        <p:nvCxnSpPr>
          <p:cNvPr id="33" name="直线箭头连接符 32"/>
          <p:cNvCxnSpPr/>
          <p:nvPr/>
        </p:nvCxnSpPr>
        <p:spPr>
          <a:xfrm flipV="1">
            <a:off x="3006848" y="3273964"/>
            <a:ext cx="518337" cy="2"/>
          </a:xfrm>
          <a:prstGeom prst="straightConnector1">
            <a:avLst/>
          </a:prstGeom>
          <a:ln w="412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6390862" y="3517432"/>
            <a:ext cx="23977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latin typeface="KaiTi" charset="-122"/>
                <a:ea typeface="KaiTi" charset="-122"/>
                <a:cs typeface="KaiTi" charset="-122"/>
              </a:rPr>
              <a:t>根据消息情况，</a:t>
            </a:r>
            <a:r>
              <a:rPr kumimoji="1" lang="zh-CN" altLang="en-US" sz="150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更新集合</a:t>
            </a:r>
          </a:p>
        </p:txBody>
      </p:sp>
      <p:sp>
        <p:nvSpPr>
          <p:cNvPr id="36" name="右大括号 35"/>
          <p:cNvSpPr/>
          <p:nvPr/>
        </p:nvSpPr>
        <p:spPr>
          <a:xfrm>
            <a:off x="5268019" y="4211153"/>
            <a:ext cx="218381" cy="504365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37" name="文本框 36"/>
          <p:cNvSpPr txBox="1"/>
          <p:nvPr/>
        </p:nvSpPr>
        <p:spPr>
          <a:xfrm>
            <a:off x="5590762" y="4313294"/>
            <a:ext cx="26785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latin typeface="KaiTi" charset="-122"/>
                <a:ea typeface="KaiTi" charset="-122"/>
                <a:cs typeface="KaiTi" charset="-122"/>
              </a:rPr>
              <a:t>针对</a:t>
            </a:r>
            <a:r>
              <a:rPr kumimoji="1" lang="zh-CN" altLang="en-US" sz="150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更新的</a:t>
            </a:r>
            <a:r>
              <a:rPr kumimoji="1" lang="zh-CN" altLang="en-US" sz="1500" b="1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内</a:t>
            </a:r>
            <a:r>
              <a:rPr kumimoji="1" lang="zh-CN" altLang="en-US" sz="150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部点</a:t>
            </a:r>
            <a:r>
              <a:rPr kumimoji="1" lang="zh-CN" altLang="en-US" sz="1500" dirty="0">
                <a:latin typeface="KaiTi" charset="-122"/>
                <a:ea typeface="KaiTi" charset="-122"/>
                <a:cs typeface="KaiTi" charset="-122"/>
              </a:rPr>
              <a:t>，执行计算</a:t>
            </a:r>
          </a:p>
        </p:txBody>
      </p:sp>
      <p:sp>
        <p:nvSpPr>
          <p:cNvPr id="38" name="右大括号 37"/>
          <p:cNvSpPr/>
          <p:nvPr/>
        </p:nvSpPr>
        <p:spPr>
          <a:xfrm>
            <a:off x="4680271" y="4879514"/>
            <a:ext cx="228320" cy="313862"/>
          </a:xfrm>
          <a:prstGeom prst="rightBrac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39" name="文本框 38"/>
          <p:cNvSpPr txBox="1"/>
          <p:nvPr/>
        </p:nvSpPr>
        <p:spPr>
          <a:xfrm>
            <a:off x="4966259" y="4883873"/>
            <a:ext cx="26785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latin typeface="KaiTi" charset="-122"/>
                <a:ea typeface="KaiTi" charset="-122"/>
                <a:cs typeface="KaiTi" charset="-122"/>
              </a:rPr>
              <a:t>针对</a:t>
            </a:r>
            <a:r>
              <a:rPr kumimoji="1" lang="zh-CN" altLang="en-US" sz="150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更新的</a:t>
            </a:r>
            <a:r>
              <a:rPr kumimoji="1" lang="zh-CN" altLang="en-US" sz="1500" b="1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外</a:t>
            </a:r>
            <a:r>
              <a:rPr kumimoji="1" lang="zh-CN" altLang="en-US" sz="150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部点</a:t>
            </a:r>
            <a:r>
              <a:rPr kumimoji="1" lang="zh-CN" altLang="en-US" sz="1500" dirty="0">
                <a:latin typeface="KaiTi" charset="-122"/>
                <a:ea typeface="KaiTi" charset="-122"/>
                <a:cs typeface="KaiTi" charset="-122"/>
              </a:rPr>
              <a:t>，发送消息</a:t>
            </a:r>
          </a:p>
        </p:txBody>
      </p:sp>
      <p:sp>
        <p:nvSpPr>
          <p:cNvPr id="40" name="矩形 39"/>
          <p:cNvSpPr/>
          <p:nvPr/>
        </p:nvSpPr>
        <p:spPr>
          <a:xfrm>
            <a:off x="0" y="5519157"/>
            <a:ext cx="9144000" cy="6340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100" dirty="0" smtClean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对于</a:t>
            </a:r>
            <a:r>
              <a:rPr kumimoji="1" lang="zh-CN" altLang="en-US" sz="21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消息依赖型</a:t>
            </a:r>
            <a:r>
              <a:rPr kumimoji="1" lang="zh-CN" altLang="en-US" sz="21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算法，</a:t>
            </a:r>
            <a:r>
              <a:rPr kumimoji="1" lang="zh-CN" altLang="en-US" sz="2100" dirty="0" smtClean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我们还需针对</a:t>
            </a:r>
            <a:r>
              <a:rPr kumimoji="1" lang="zh-CN" altLang="en-US" sz="21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接收到的消息进行特征提取</a:t>
            </a:r>
            <a:r>
              <a:rPr kumimoji="1" lang="zh-CN" altLang="en-US" sz="2100" dirty="0" smtClean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！</a:t>
            </a:r>
            <a:endParaRPr kumimoji="1" lang="zh-CN" altLang="en-US" sz="2100" dirty="0">
              <a:solidFill>
                <a:schemeClr val="tx1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19535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45"/>
    </mc:Choice>
    <mc:Fallback>
      <p:transition spd="slow" advTm="170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5" grpId="0"/>
      <p:bldP spid="37" grpId="0"/>
      <p:bldP spid="39" grpId="0"/>
      <p:bldP spid="4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alphaModFix amt="0"/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7281" y="244458"/>
            <a:ext cx="815369" cy="815369"/>
          </a:xfrm>
          <a:prstGeom prst="rect">
            <a:avLst/>
          </a:prstGeom>
          <a:blipFill>
            <a:blip r:embed="rId3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75781" y="396405"/>
            <a:ext cx="14004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KaiTi" charset="-122"/>
                <a:ea typeface="KaiTi" charset="-122"/>
                <a:cs typeface="KaiTi" charset="-122"/>
              </a:rPr>
              <a:t>目录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497935" y="1743681"/>
            <a:ext cx="554276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kumimoji="1" lang="zh-CN" altLang="en-US" sz="2800" dirty="0">
                <a:latin typeface="KaiTi" charset="-122"/>
                <a:ea typeface="KaiTi" charset="-122"/>
                <a:cs typeface="KaiTi" charset="-122"/>
              </a:rPr>
              <a:t>研究背景与意义</a:t>
            </a:r>
            <a:endParaRPr kumimoji="1" lang="en-US" altLang="zh-CN" sz="2800" dirty="0">
              <a:latin typeface="KaiTi" charset="-122"/>
              <a:ea typeface="KaiTi" charset="-122"/>
              <a:cs typeface="KaiTi" charset="-122"/>
            </a:endParaRPr>
          </a:p>
          <a:p>
            <a:pPr marL="342900" indent="-342900">
              <a:buAutoNum type="arabicPeriod"/>
            </a:pPr>
            <a:endParaRPr kumimoji="1" lang="en-US" altLang="zh-CN" sz="2800" dirty="0">
              <a:latin typeface="KaiTi" charset="-122"/>
              <a:ea typeface="KaiTi" charset="-122"/>
              <a:cs typeface="KaiTi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800" dirty="0">
                <a:latin typeface="KaiTi" charset="-122"/>
                <a:ea typeface="KaiTi" charset="-122"/>
                <a:cs typeface="KaiTi" charset="-122"/>
              </a:rPr>
              <a:t>国内外研究现状</a:t>
            </a:r>
            <a:endParaRPr kumimoji="1" lang="en-US" altLang="zh-CN" sz="2800" dirty="0">
              <a:latin typeface="KaiTi" charset="-122"/>
              <a:ea typeface="KaiTi" charset="-122"/>
              <a:cs typeface="KaiTi" charset="-122"/>
            </a:endParaRPr>
          </a:p>
          <a:p>
            <a:pPr marL="342900" indent="-342900">
              <a:buAutoNum type="arabicPeriod"/>
            </a:pPr>
            <a:endParaRPr kumimoji="1" lang="en-US" altLang="zh-CN" sz="2800" dirty="0">
              <a:latin typeface="KaiTi" charset="-122"/>
              <a:ea typeface="KaiTi" charset="-122"/>
              <a:cs typeface="KaiTi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800" dirty="0">
                <a:latin typeface="KaiTi" charset="-122"/>
                <a:ea typeface="KaiTi" charset="-122"/>
                <a:cs typeface="KaiTi" charset="-122"/>
              </a:rPr>
              <a:t>研究目标与内容</a:t>
            </a:r>
            <a:endParaRPr kumimoji="1" lang="en-US" altLang="zh-CN" sz="2800" dirty="0">
              <a:latin typeface="KaiTi" charset="-122"/>
              <a:ea typeface="KaiTi" charset="-122"/>
              <a:cs typeface="KaiTi" charset="-122"/>
            </a:endParaRPr>
          </a:p>
          <a:p>
            <a:pPr marL="342900" indent="-342900">
              <a:buAutoNum type="arabicPeriod"/>
            </a:pPr>
            <a:endParaRPr kumimoji="1" lang="en-US" altLang="zh-CN" sz="2800" dirty="0">
              <a:latin typeface="KaiTi" charset="-122"/>
              <a:ea typeface="KaiTi" charset="-122"/>
              <a:cs typeface="KaiTi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800" dirty="0">
                <a:latin typeface="KaiTi" charset="-122"/>
                <a:ea typeface="KaiTi" charset="-122"/>
                <a:cs typeface="KaiTi" charset="-122"/>
              </a:rPr>
              <a:t>研究成果与实验展示</a:t>
            </a:r>
            <a:endParaRPr kumimoji="1" lang="en-US" altLang="zh-CN" sz="2800" dirty="0">
              <a:latin typeface="KaiTi" charset="-122"/>
              <a:ea typeface="KaiTi" charset="-122"/>
              <a:cs typeface="KaiTi" charset="-122"/>
            </a:endParaRPr>
          </a:p>
          <a:p>
            <a:pPr marL="342900" indent="-342900">
              <a:buAutoNum type="arabicPeriod"/>
            </a:pPr>
            <a:endParaRPr kumimoji="1" lang="en-US" altLang="zh-CN" sz="2800" dirty="0">
              <a:latin typeface="KaiTi" charset="-122"/>
              <a:ea typeface="KaiTi" charset="-122"/>
              <a:cs typeface="KaiTi" charset="-122"/>
            </a:endParaRPr>
          </a:p>
          <a:p>
            <a:pPr marL="342900" indent="-342900">
              <a:buAutoNum type="arabicPeriod"/>
            </a:pPr>
            <a:r>
              <a:rPr kumimoji="1" lang="zh-CN" altLang="en-US" sz="2800" dirty="0">
                <a:latin typeface="KaiTi" charset="-122"/>
                <a:ea typeface="KaiTi" charset="-122"/>
                <a:cs typeface="KaiTi" charset="-122"/>
              </a:rPr>
              <a:t>总结与展望</a:t>
            </a:r>
            <a:endParaRPr kumimoji="1" lang="en-US" altLang="zh-CN" sz="2800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7056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4"/>
    </mc:Choice>
    <mc:Fallback>
      <p:transition spd="slow" advTm="247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3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研究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内容</a:t>
            </a:r>
            <a:r>
              <a:rPr kumimoji="1"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1" lang="en-US" altLang="zh-CN" sz="2800" b="1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运行时间与消息到达速率预测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70679" y="1454587"/>
            <a:ext cx="6624107" cy="705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算法分类 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(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第二类 消息依赖型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)</a:t>
            </a:r>
          </a:p>
          <a:p>
            <a:pPr marL="742950" lvl="2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特征提取</a:t>
            </a:r>
            <a:endParaRPr kumimoji="1" lang="en-US" altLang="zh-CN" sz="1600" dirty="0" smtClean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141220" y="2130658"/>
            <a:ext cx="2828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 smtClean="0">
                <a:latin typeface="KaiTi" charset="-122"/>
                <a:ea typeface="KaiTi" charset="-122"/>
                <a:cs typeface="KaiTi" charset="-122"/>
              </a:rPr>
              <a:t>表</a:t>
            </a:r>
            <a:r>
              <a:rPr kumimoji="1" lang="en-US" altLang="zh-CN" sz="1400" b="1" dirty="0" smtClean="0">
                <a:latin typeface="KaiTi" charset="-122"/>
                <a:ea typeface="KaiTi" charset="-122"/>
                <a:cs typeface="KaiTi" charset="-122"/>
              </a:rPr>
              <a:t>2</a:t>
            </a:r>
            <a:r>
              <a:rPr kumimoji="1" lang="zh-CN" altLang="en-US" sz="1400" b="1" dirty="0" smtClean="0">
                <a:latin typeface="KaiTi" charset="-122"/>
                <a:ea typeface="KaiTi" charset="-122"/>
                <a:cs typeface="KaiTi" charset="-122"/>
              </a:rPr>
              <a:t> 消息依赖型</a:t>
            </a:r>
            <a:r>
              <a:rPr kumimoji="1" lang="zh-CN" altLang="en-US" sz="1400" b="1" dirty="0">
                <a:latin typeface="KaiTi" charset="-122"/>
                <a:ea typeface="KaiTi" charset="-122"/>
                <a:cs typeface="KaiTi" charset="-122"/>
              </a:rPr>
              <a:t>算法特征提取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4784262"/>
                  </p:ext>
                </p:extLst>
              </p:nvPr>
            </p:nvGraphicFramePr>
            <p:xfrm>
              <a:off x="646509" y="2545528"/>
              <a:ext cx="8128000" cy="73031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6000"/>
                    <a:gridCol w="1016000"/>
                    <a:gridCol w="1016000"/>
                    <a:gridCol w="1372204"/>
                    <a:gridCol w="3707796"/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altLang="zh-CN" b="1" i="1" baseline="-25000" smtClean="0">
                                    <a:latin typeface="Cambria Math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altLang="zh-CN" b="1" i="1" baseline="-25000" smtClean="0">
                                    <a:latin typeface="Cambria Math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mr-IN" altLang="zh-CN" baseline="-25000" dirty="0" smtClean="0"/>
                            <a:t>…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latin typeface="Cambria Math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baseline="-25000" dirty="0" smtClean="0"/>
                            <a:t>8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</m:oMath>
                          </a14:m>
                          <a:r>
                            <a:rPr lang="en-US" altLang="zh-CN" baseline="-25000" dirty="0" smtClean="0">
                              <a:solidFill>
                                <a:srgbClr val="FF0000"/>
                              </a:solidFill>
                            </a:rPr>
                            <a:t>9</a:t>
                          </a:r>
                          <a:endParaRPr lang="zh-CN" altLang="en-US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子图</a:t>
                          </a:r>
                          <a:r>
                            <a:rPr lang="en-US" altLang="zh-CN" sz="16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ID</a:t>
                          </a:r>
                          <a:endParaRPr lang="zh-CN" altLang="en-US" sz="16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内部点数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CN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…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边界点比重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solidFill>
                                <a:srgbClr val="FF0000"/>
                              </a:solidFill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消息映射向量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64784262"/>
                  </p:ext>
                </p:extLst>
              </p:nvPr>
            </p:nvGraphicFramePr>
            <p:xfrm>
              <a:off x="646509" y="2545528"/>
              <a:ext cx="8128000" cy="73031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016000"/>
                    <a:gridCol w="1016000"/>
                    <a:gridCol w="1016000"/>
                    <a:gridCol w="1372204"/>
                    <a:gridCol w="3707796"/>
                  </a:tblGrid>
                  <a:tr h="35947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599" t="-1667" r="-700000" b="-1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100599" t="-1667" r="-600000" b="-1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mr-IN" altLang="zh-CN" baseline="-25000" dirty="0" smtClean="0"/>
                            <a:t>…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222667" t="-1667" r="-271556" b="-11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5"/>
                          <a:stretch>
                            <a:fillRect l="-119212" t="-1667" r="-328" b="-11500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子图</a:t>
                          </a:r>
                          <a:r>
                            <a:rPr lang="en-US" altLang="zh-CN" sz="16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ID</a:t>
                          </a:r>
                          <a:endParaRPr lang="zh-CN" altLang="en-US" sz="16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内部点数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CN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…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边界点比重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solidFill>
                                <a:srgbClr val="FF0000"/>
                              </a:solidFill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消息映射向量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23809" y="3440894"/>
                <a:ext cx="503482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charset="0"/>
                      </a:rPr>
                      <m:t>𝑀</m:t>
                    </m:r>
                    <m:r>
                      <a:rPr lang="en-US" altLang="zh-CN" sz="1600" b="1" i="1" baseline="-25000" smtClean="0">
                        <a:latin typeface="Cambria Math" charset="0"/>
                      </a:rPr>
                      <m:t>𝟗</m:t>
                    </m:r>
                    <m:r>
                      <a:rPr lang="en-US" altLang="zh-CN" sz="1600" b="0" i="1" smtClean="0">
                        <a:latin typeface="Cambria Math" charset="0"/>
                      </a:rPr>
                      <m:t>=[</m:t>
                    </m:r>
                    <m:r>
                      <a:rPr lang="en-US" altLang="zh-CN" sz="1600" b="0" i="1" smtClean="0">
                        <a:latin typeface="Cambria Math" charset="0"/>
                      </a:rPr>
                      <m:t>𝑚</m:t>
                    </m:r>
                    <m:r>
                      <a:rPr lang="en-US" altLang="zh-CN" sz="1600" b="0" i="1" baseline="-25000" smtClean="0">
                        <a:latin typeface="Cambria Math" charset="0"/>
                      </a:rPr>
                      <m:t>1</m:t>
                    </m:r>
                    <m:r>
                      <a:rPr lang="en-US" altLang="zh-CN" sz="1600" b="0" i="1" smtClean="0">
                        <a:latin typeface="Cambria Math" charset="0"/>
                      </a:rPr>
                      <m:t>, </m:t>
                    </m:r>
                    <m:r>
                      <a:rPr lang="en-US" altLang="zh-CN" sz="1600" b="0" i="1" smtClean="0">
                        <a:latin typeface="Cambria Math" charset="0"/>
                      </a:rPr>
                      <m:t>𝑚</m:t>
                    </m:r>
                    <m:r>
                      <a:rPr lang="en-US" altLang="zh-CN" sz="1600" b="0" i="1" baseline="-25000" smtClean="0">
                        <a:latin typeface="Cambria Math" charset="0"/>
                      </a:rPr>
                      <m:t>2</m:t>
                    </m:r>
                    <m:r>
                      <a:rPr lang="en-US" altLang="zh-CN" sz="1600" b="0" i="1" smtClean="0">
                        <a:latin typeface="Cambria Math" charset="0"/>
                      </a:rPr>
                      <m:t>,…</m:t>
                    </m:r>
                    <m:r>
                      <a:rPr lang="en-US" altLang="zh-CN" sz="1600" b="0" i="1" smtClean="0">
                        <a:latin typeface="Cambria Math" charset="0"/>
                      </a:rPr>
                      <m:t>𝑚𝑛</m:t>
                    </m:r>
                    <m:r>
                      <a:rPr lang="en-US" altLang="zh-CN" sz="1600" b="0" i="1" smtClean="0">
                        <a:latin typeface="Cambria Math" charset="0"/>
                      </a:rPr>
                      <m:t>]</m:t>
                    </m:r>
                  </m:oMath>
                </a14:m>
                <a:r>
                  <a:rPr kumimoji="1" lang="en-US" altLang="zh-CN" sz="1600" dirty="0" smtClean="0">
                    <a:latin typeface="KaiTi" charset="-122"/>
                    <a:ea typeface="KaiTi" charset="-122"/>
                    <a:cs typeface="KaiTi" charset="-122"/>
                  </a:rPr>
                  <a:t> </a:t>
                </a:r>
                <a:r>
                  <a:rPr kumimoji="1" lang="zh-CN" altLang="en-US" sz="1600" dirty="0" smtClean="0">
                    <a:latin typeface="KaiTi" charset="-122"/>
                    <a:ea typeface="KaiTi" charset="-122"/>
                    <a:cs typeface="KaiTi" charset="-122"/>
                  </a:rPr>
                  <a:t>是包含了消息映射的向量</a:t>
                </a:r>
                <a:endParaRPr kumimoji="1" lang="en-US" altLang="zh-CN" sz="1600" dirty="0" smtClean="0">
                  <a:latin typeface="KaiTi" charset="-122"/>
                  <a:ea typeface="KaiTi" charset="-122"/>
                  <a:cs typeface="KaiTi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</a:rPr>
                      <m:t>𝑚</m:t>
                    </m:r>
                    <m:r>
                      <a:rPr lang="en-US" altLang="zh-CN" sz="1600" b="0" i="1" baseline="-25000" smtClean="0">
                        <a:latin typeface="Cambria Math" charset="0"/>
                      </a:rPr>
                      <m:t>𝑖</m:t>
                    </m:r>
                  </m:oMath>
                </a14:m>
                <a:r>
                  <a:rPr kumimoji="1" lang="en-US" altLang="zh-CN" sz="1600" dirty="0" smtClean="0">
                    <a:latin typeface="KaiTi" charset="-122"/>
                    <a:ea typeface="KaiTi" charset="-122"/>
                    <a:cs typeface="KaiTi" charset="-122"/>
                  </a:rPr>
                  <a:t> </a:t>
                </a:r>
                <a:r>
                  <a:rPr kumimoji="1" lang="zh-CN" altLang="en-US" sz="1600" dirty="0" smtClean="0">
                    <a:latin typeface="KaiTi" charset="-122"/>
                    <a:ea typeface="KaiTi" charset="-122"/>
                    <a:cs typeface="KaiTi" charset="-122"/>
                  </a:rPr>
                  <a:t>代表接收消息的点</a:t>
                </a:r>
                <a:r>
                  <a:rPr kumimoji="1" lang="en-US" altLang="zh-CN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ID</a:t>
                </a:r>
                <a:r>
                  <a:rPr kumimoji="1" lang="zh-CN" altLang="en-US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，</a:t>
                </a:r>
                <a:r>
                  <a:rPr kumimoji="1" lang="zh-CN" altLang="en-US" sz="1600" dirty="0" smtClean="0">
                    <a:latin typeface="KaiTi" charset="-122"/>
                    <a:ea typeface="KaiTi" charset="-122"/>
                    <a:cs typeface="KaiTi" charset="-122"/>
                  </a:rPr>
                  <a:t>映射后的区间</a:t>
                </a:r>
                <a:endParaRPr kumimoji="1" lang="en-US" altLang="zh-CN" sz="1600" dirty="0" smtClean="0">
                  <a:latin typeface="KaiTi" charset="-122"/>
                  <a:ea typeface="KaiTi" charset="-122"/>
                  <a:cs typeface="KaiTi" charset="-122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09" y="3440894"/>
                <a:ext cx="5034821" cy="830997"/>
              </a:xfrm>
              <a:prstGeom prst="rect">
                <a:avLst/>
              </a:prstGeom>
              <a:blipFill rotWithShape="0">
                <a:blip r:embed="rId6"/>
                <a:stretch>
                  <a:fillRect b="-29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260169" y="4418433"/>
            <a:ext cx="21659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2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消息映射过程</a:t>
            </a:r>
            <a:endParaRPr kumimoji="1" lang="en-US" altLang="zh-CN" sz="1600" dirty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744062" y="5427353"/>
            <a:ext cx="4730864" cy="272882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4" name="圆角矩形 13"/>
          <p:cNvSpPr/>
          <p:nvPr/>
        </p:nvSpPr>
        <p:spPr>
          <a:xfrm>
            <a:off x="6944202" y="4615913"/>
            <a:ext cx="1948017" cy="975675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5" name="圆角矩形 14"/>
          <p:cNvSpPr/>
          <p:nvPr/>
        </p:nvSpPr>
        <p:spPr>
          <a:xfrm>
            <a:off x="3297242" y="4617886"/>
            <a:ext cx="1770362" cy="272882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6" name="文本框 15"/>
          <p:cNvSpPr txBox="1"/>
          <p:nvPr/>
        </p:nvSpPr>
        <p:spPr>
          <a:xfrm>
            <a:off x="3258845" y="4585149"/>
            <a:ext cx="19046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1, 19, 8, 24, 33, 41, 11</a:t>
            </a:r>
            <a:endParaRPr kumimoji="1" lang="zh-CN" altLang="en-US" sz="1500" dirty="0">
              <a:solidFill>
                <a:srgbClr val="042A98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48287" y="5396102"/>
            <a:ext cx="47812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kumimoji="1" lang="en-US" altLang="zh-CN" sz="1500">
                <a:latin typeface="Times New Roman" charset="0"/>
                <a:ea typeface="Times New Roman" charset="0"/>
                <a:cs typeface="Times New Roman" charset="0"/>
              </a:rPr>
              <a:t>, 8</a:t>
            </a:r>
            <a:endParaRPr kumimoji="1" lang="zh-CN" altLang="en-US" sz="15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919412" y="5396102"/>
            <a:ext cx="61403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>
                <a:latin typeface="Times New Roman" charset="0"/>
                <a:ea typeface="Times New Roman" charset="0"/>
                <a:cs typeface="Times New Roman" charset="0"/>
              </a:rPr>
              <a:t>11,19</a:t>
            </a:r>
            <a:endParaRPr kumimoji="1" lang="zh-CN" altLang="en-US" sz="15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97307" y="5399109"/>
            <a:ext cx="41142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>
                <a:latin typeface="Times New Roman" charset="0"/>
                <a:ea typeface="Times New Roman" charset="0"/>
                <a:cs typeface="Times New Roman" charset="0"/>
              </a:rPr>
              <a:t>24</a:t>
            </a:r>
            <a:endParaRPr kumimoji="1" lang="zh-CN" altLang="en-US" sz="15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888971" y="5399339"/>
            <a:ext cx="48375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>
                <a:latin typeface="Times New Roman" charset="0"/>
                <a:ea typeface="Times New Roman" charset="0"/>
                <a:cs typeface="Times New Roman" charset="0"/>
              </a:rPr>
              <a:t>33</a:t>
            </a:r>
            <a:endParaRPr kumimoji="1" lang="zh-CN" altLang="en-US" sz="15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796432" y="5396102"/>
            <a:ext cx="40773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>
                <a:latin typeface="Times New Roman" charset="0"/>
                <a:ea typeface="Times New Roman" charset="0"/>
                <a:cs typeface="Times New Roman" charset="0"/>
              </a:rPr>
              <a:t>41</a:t>
            </a:r>
            <a:endParaRPr kumimoji="1" lang="zh-CN" altLang="en-US" sz="15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716698" y="6177733"/>
            <a:ext cx="97964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>
                <a:latin typeface="Times New Roman" charset="0"/>
                <a:ea typeface="Times New Roman" charset="0"/>
                <a:cs typeface="Times New Roman" charset="0"/>
              </a:rPr>
              <a:t>[2,2,1,1,1</a:t>
            </a:r>
            <a:r>
              <a:rPr kumimoji="1" lang="en-US" altLang="zh-CN" sz="1500" dirty="0">
                <a:latin typeface="Times New Roman" charset="0"/>
                <a:ea typeface="Times New Roman" charset="0"/>
                <a:cs typeface="Times New Roman" charset="0"/>
              </a:rPr>
              <a:t>]</a:t>
            </a:r>
            <a:endParaRPr kumimoji="1" lang="zh-CN" altLang="en-US" sz="15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26" name="直线箭头连接符 25"/>
          <p:cNvCxnSpPr/>
          <p:nvPr/>
        </p:nvCxnSpPr>
        <p:spPr>
          <a:xfrm flipV="1">
            <a:off x="2230113" y="4890768"/>
            <a:ext cx="988545" cy="45509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/>
          <p:nvPr/>
        </p:nvCxnSpPr>
        <p:spPr>
          <a:xfrm flipV="1">
            <a:off x="3289487" y="5010470"/>
            <a:ext cx="406599" cy="375122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/>
          <p:nvPr/>
        </p:nvCxnSpPr>
        <p:spPr>
          <a:xfrm flipH="1" flipV="1">
            <a:off x="4571371" y="5002019"/>
            <a:ext cx="364614" cy="394083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箭头连接符 28"/>
          <p:cNvCxnSpPr/>
          <p:nvPr/>
        </p:nvCxnSpPr>
        <p:spPr>
          <a:xfrm flipH="1" flipV="1">
            <a:off x="5201061" y="4886445"/>
            <a:ext cx="775492" cy="509658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195178" y="4905583"/>
            <a:ext cx="55507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>
                <a:latin typeface="Times New Roman" charset="0"/>
                <a:ea typeface="Times New Roman" charset="0"/>
                <a:cs typeface="Times New Roman" charset="0"/>
              </a:rPr>
              <a:t>0-10</a:t>
            </a:r>
            <a:endParaRPr kumimoji="1" lang="zh-CN" alt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847968" y="4990067"/>
            <a:ext cx="69492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>
                <a:latin typeface="Times New Roman" charset="0"/>
                <a:ea typeface="Times New Roman" charset="0"/>
                <a:cs typeface="Times New Roman" charset="0"/>
              </a:rPr>
              <a:t>11-20</a:t>
            </a:r>
            <a:endParaRPr kumimoji="1" lang="zh-CN" alt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602247" y="5032354"/>
            <a:ext cx="69559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>
                <a:latin typeface="Times New Roman" charset="0"/>
                <a:ea typeface="Times New Roman" charset="0"/>
                <a:cs typeface="Times New Roman" charset="0"/>
              </a:rPr>
              <a:t>21-30</a:t>
            </a:r>
            <a:endParaRPr kumimoji="1" lang="zh-CN" alt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717569" y="4993446"/>
            <a:ext cx="6779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>
                <a:latin typeface="Times New Roman" charset="0"/>
                <a:ea typeface="Times New Roman" charset="0"/>
                <a:cs typeface="Times New Roman" charset="0"/>
              </a:rPr>
              <a:t>31-40</a:t>
            </a:r>
            <a:endParaRPr kumimoji="1" lang="zh-CN" alt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537724" y="4908714"/>
            <a:ext cx="7979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>
                <a:latin typeface="Times New Roman" charset="0"/>
                <a:ea typeface="Times New Roman" charset="0"/>
                <a:cs typeface="Times New Roman" charset="0"/>
              </a:rPr>
              <a:t>41-50</a:t>
            </a:r>
            <a:endParaRPr kumimoji="1" lang="zh-CN" alt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7" name="直线箭头连接符 36"/>
          <p:cNvCxnSpPr/>
          <p:nvPr/>
        </p:nvCxnSpPr>
        <p:spPr>
          <a:xfrm flipV="1">
            <a:off x="4197218" y="5768841"/>
            <a:ext cx="2240" cy="424358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右箭头 37"/>
          <p:cNvSpPr/>
          <p:nvPr/>
        </p:nvSpPr>
        <p:spPr>
          <a:xfrm flipH="1">
            <a:off x="6382261" y="5005973"/>
            <a:ext cx="506896" cy="183197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39" name="矩形 38"/>
          <p:cNvSpPr/>
          <p:nvPr/>
        </p:nvSpPr>
        <p:spPr>
          <a:xfrm>
            <a:off x="6984847" y="4727730"/>
            <a:ext cx="1909826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135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50</a:t>
            </a:r>
            <a:r>
              <a:rPr kumimoji="1" lang="zh-CN" altLang="en-US" sz="135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个</a:t>
            </a:r>
            <a:r>
              <a:rPr kumimoji="1" lang="zh-CN" altLang="en-US" sz="1350" dirty="0">
                <a:latin typeface="KaiTi" charset="-122"/>
                <a:ea typeface="KaiTi" charset="-122"/>
                <a:cs typeface="KaiTi" charset="-122"/>
              </a:rPr>
              <a:t>顶点的子图</a:t>
            </a:r>
            <a:endParaRPr kumimoji="1" lang="en-US" altLang="zh-CN" sz="1350" dirty="0">
              <a:latin typeface="KaiTi" charset="-122"/>
              <a:ea typeface="KaiTi" charset="-122"/>
              <a:cs typeface="KaiTi" charset="-122"/>
            </a:endParaRPr>
          </a:p>
          <a:p>
            <a:r>
              <a:rPr kumimoji="1" lang="zh-CN" altLang="en-US" sz="1350" dirty="0">
                <a:latin typeface="KaiTi" charset="-122"/>
                <a:ea typeface="KaiTi" charset="-122"/>
                <a:cs typeface="KaiTi" charset="-122"/>
              </a:rPr>
              <a:t>顶点编号</a:t>
            </a:r>
            <a:r>
              <a:rPr kumimoji="1" lang="en-US" altLang="zh-CN" sz="1350" dirty="0">
                <a:latin typeface="KaiTi" charset="-122"/>
                <a:ea typeface="KaiTi" charset="-122"/>
                <a:cs typeface="KaiTi" charset="-122"/>
              </a:rPr>
              <a:t>1-50</a:t>
            </a:r>
          </a:p>
          <a:p>
            <a:r>
              <a:rPr kumimoji="1" lang="en-US" altLang="zh-CN" sz="135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n=5,</a:t>
            </a:r>
            <a:r>
              <a:rPr kumimoji="1" lang="zh-CN" altLang="en-US" sz="135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映射区间长度为</a:t>
            </a:r>
            <a:r>
              <a:rPr kumimoji="1" lang="en-US" altLang="zh-CN" sz="135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10</a:t>
            </a:r>
            <a:endParaRPr lang="zh-CN" altLang="en-US" sz="1350" dirty="0">
              <a:solidFill>
                <a:srgbClr val="FF0000"/>
              </a:solidFill>
            </a:endParaRPr>
          </a:p>
        </p:txBody>
      </p:sp>
      <p:sp>
        <p:nvSpPr>
          <p:cNvPr id="40" name="右箭头 39"/>
          <p:cNvSpPr/>
          <p:nvPr/>
        </p:nvSpPr>
        <p:spPr>
          <a:xfrm flipH="1">
            <a:off x="4742870" y="6274392"/>
            <a:ext cx="292202" cy="13338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41" name="矩形 40"/>
          <p:cNvSpPr/>
          <p:nvPr/>
        </p:nvSpPr>
        <p:spPr>
          <a:xfrm>
            <a:off x="5143746" y="6220194"/>
            <a:ext cx="1223412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135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映射结果向量</a:t>
            </a:r>
            <a:endParaRPr lang="zh-CN" altLang="en-US" sz="1350" dirty="0">
              <a:solidFill>
                <a:srgbClr val="FF0000"/>
              </a:solidFill>
            </a:endParaRPr>
          </a:p>
        </p:txBody>
      </p:sp>
      <p:cxnSp>
        <p:nvCxnSpPr>
          <p:cNvPr id="42" name="曲线连接符 41"/>
          <p:cNvCxnSpPr/>
          <p:nvPr/>
        </p:nvCxnSpPr>
        <p:spPr>
          <a:xfrm rot="10800000" flipV="1">
            <a:off x="5146189" y="4327007"/>
            <a:ext cx="860447" cy="305620"/>
          </a:xfrm>
          <a:prstGeom prst="curved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6016992" y="4110950"/>
            <a:ext cx="180183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latin typeface="KaiTi" charset="-122"/>
                <a:ea typeface="KaiTi" charset="-122"/>
                <a:cs typeface="KaiTi" charset="-122"/>
              </a:rPr>
              <a:t>接收到的消息</a:t>
            </a:r>
          </a:p>
        </p:txBody>
      </p:sp>
      <p:cxnSp>
        <p:nvCxnSpPr>
          <p:cNvPr id="71" name="直线箭头连接符 70"/>
          <p:cNvCxnSpPr/>
          <p:nvPr/>
        </p:nvCxnSpPr>
        <p:spPr>
          <a:xfrm flipV="1">
            <a:off x="4186564" y="5031939"/>
            <a:ext cx="1881" cy="339897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圆角矩形 79"/>
          <p:cNvSpPr/>
          <p:nvPr/>
        </p:nvSpPr>
        <p:spPr>
          <a:xfrm>
            <a:off x="3794235" y="6220877"/>
            <a:ext cx="818941" cy="27288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71516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807"/>
    </mc:Choice>
    <mc:Fallback>
      <p:transition spd="slow" advTm="29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8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研究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内容</a:t>
            </a:r>
            <a:r>
              <a:rPr kumimoji="1"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1" lang="en-US" altLang="zh-CN" sz="2800" b="1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运行时间与消息到达速率预测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70679" y="1454587"/>
            <a:ext cx="7181155" cy="951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算法分类 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(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第三类 多阶段型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)</a:t>
            </a:r>
          </a:p>
          <a:p>
            <a:pPr marL="742950" lvl="2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特点：一次计算分为多轮</a:t>
            </a:r>
            <a:r>
              <a:rPr kumimoji="1" lang="en-US" altLang="zh-CN" sz="1600" dirty="0" err="1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IncEval</a:t>
            </a:r>
            <a:r>
              <a:rPr kumimoji="1" lang="zh-CN" altLang="en-US" sz="16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迭代过程，每个过程或者属于持续活跃型或者属于消息依赖性</a:t>
            </a:r>
            <a:endParaRPr kumimoji="1" lang="en-US" altLang="zh-CN" sz="1600" dirty="0" smtClean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158804" y="5870811"/>
            <a:ext cx="1278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HITS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算法</a:t>
            </a:r>
            <a:endParaRPr kumimoji="1" lang="zh-CN" altLang="en-US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638084" y="5881319"/>
            <a:ext cx="1614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Louvain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算法</a:t>
            </a:r>
            <a:endParaRPr kumimoji="1" lang="zh-CN" altLang="en-US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39009" y="2364549"/>
            <a:ext cx="6915807" cy="1010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横坐标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代表</a:t>
            </a:r>
            <a:r>
              <a:rPr kumimoji="1" lang="zh-CN" altLang="en-US" sz="16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迭代轮数</a:t>
            </a:r>
            <a:endParaRPr kumimoji="1" lang="en-US" altLang="zh-CN" sz="1600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285750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纵坐标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代表</a:t>
            </a:r>
            <a:r>
              <a:rPr kumimoji="1" lang="zh-CN" altLang="en-US" sz="16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活跃点数目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与</a:t>
            </a:r>
            <a:r>
              <a:rPr kumimoji="1" lang="zh-CN" altLang="en-US" sz="16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总点数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的</a:t>
            </a:r>
            <a:r>
              <a:rPr kumimoji="1" lang="zh-CN" altLang="en-US" sz="16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比值</a:t>
            </a:r>
            <a:endParaRPr kumimoji="1" lang="en-US" altLang="zh-CN" sz="1600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285750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趋势：活跃点数目在不同迭代轮数间存在一定规律</a:t>
            </a:r>
            <a:endParaRPr kumimoji="1" lang="zh-CN" altLang="en-US" sz="1600" dirty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417" y="3375082"/>
            <a:ext cx="3378647" cy="2484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388" y="3365182"/>
            <a:ext cx="3396836" cy="248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54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60"/>
    </mc:Choice>
    <mc:Fallback>
      <p:transition spd="slow" advTm="1286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3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研究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内容</a:t>
            </a:r>
            <a:r>
              <a:rPr kumimoji="1"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1" lang="en-US" altLang="zh-CN" sz="2800" b="1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运行时间与消息到达速率预测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70679" y="1454587"/>
            <a:ext cx="6624107" cy="705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算法分类 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(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第三类 多阶段型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)</a:t>
            </a:r>
          </a:p>
          <a:p>
            <a:pPr marL="742950" lvl="2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编程模式</a:t>
            </a:r>
            <a:endParaRPr kumimoji="1" lang="en-US" altLang="zh-CN" sz="1600" dirty="0" smtClean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0" y="5519157"/>
            <a:ext cx="9144000" cy="63403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100" dirty="0" smtClean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对于</a:t>
            </a:r>
            <a:r>
              <a:rPr kumimoji="1" lang="zh-CN" altLang="en-US" sz="21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多阶段型</a:t>
            </a:r>
            <a:r>
              <a:rPr kumimoji="1" lang="zh-CN" altLang="en-US" sz="21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算法，</a:t>
            </a:r>
            <a:r>
              <a:rPr kumimoji="1" lang="zh-CN" altLang="en-US" sz="2100" dirty="0" smtClean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我们还需将</a:t>
            </a:r>
            <a:r>
              <a:rPr kumimoji="1" lang="zh-CN" altLang="en-US" sz="21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处理后的迭代轮数</a:t>
            </a:r>
            <a:r>
              <a:rPr kumimoji="1" lang="zh-CN" altLang="en-US" sz="2100" dirty="0" smtClean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作为新的特征！</a:t>
            </a:r>
            <a:endParaRPr kumimoji="1" lang="zh-CN" altLang="en-US" sz="2100" dirty="0">
              <a:solidFill>
                <a:schemeClr val="tx1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80" y="2179819"/>
            <a:ext cx="7543800" cy="2572124"/>
          </a:xfrm>
          <a:prstGeom prst="rect">
            <a:avLst/>
          </a:prstGeom>
        </p:spPr>
      </p:pic>
      <p:sp>
        <p:nvSpPr>
          <p:cNvPr id="18" name="右大括号 17"/>
          <p:cNvSpPr/>
          <p:nvPr/>
        </p:nvSpPr>
        <p:spPr>
          <a:xfrm>
            <a:off x="5480005" y="3249292"/>
            <a:ext cx="213413" cy="313219"/>
          </a:xfrm>
          <a:prstGeom prst="rightBrace">
            <a:avLst>
              <a:gd name="adj1" fmla="val 16140"/>
              <a:gd name="adj2" fmla="val 55092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9" name="文本框 18"/>
          <p:cNvSpPr txBox="1"/>
          <p:nvPr/>
        </p:nvSpPr>
        <p:spPr>
          <a:xfrm>
            <a:off x="5721009" y="3249294"/>
            <a:ext cx="14160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同持续活跃型</a:t>
            </a:r>
          </a:p>
        </p:txBody>
      </p:sp>
      <p:sp>
        <p:nvSpPr>
          <p:cNvPr id="20" name="右大括号 19"/>
          <p:cNvSpPr/>
          <p:nvPr/>
        </p:nvSpPr>
        <p:spPr>
          <a:xfrm>
            <a:off x="5732975" y="3747965"/>
            <a:ext cx="213413" cy="313219"/>
          </a:xfrm>
          <a:prstGeom prst="rightBrace">
            <a:avLst>
              <a:gd name="adj1" fmla="val 16140"/>
              <a:gd name="adj2" fmla="val 55092"/>
            </a:avLst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21" name="文本框 20"/>
          <p:cNvSpPr txBox="1"/>
          <p:nvPr/>
        </p:nvSpPr>
        <p:spPr>
          <a:xfrm>
            <a:off x="5958566" y="3739988"/>
            <a:ext cx="141609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同消息依赖型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79548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5"/>
    </mc:Choice>
    <mc:Fallback>
      <p:transition spd="slow" advTm="6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19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研究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内容</a:t>
            </a:r>
            <a:r>
              <a:rPr kumimoji="1"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1" lang="en-US" altLang="zh-CN" sz="2800" b="1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运行时间与消息到达速率预测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70679" y="1454587"/>
            <a:ext cx="6624107" cy="705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算法分类 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(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第三类 多阶段型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)</a:t>
            </a:r>
          </a:p>
          <a:p>
            <a:pPr marL="742950" lvl="2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特征提取</a:t>
            </a:r>
            <a:endParaRPr kumimoji="1" lang="en-US" altLang="zh-CN" sz="1600" dirty="0" smtClean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288364" y="2130658"/>
            <a:ext cx="28286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b="1" dirty="0" smtClean="0">
                <a:latin typeface="KaiTi" charset="-122"/>
                <a:ea typeface="KaiTi" charset="-122"/>
                <a:cs typeface="KaiTi" charset="-122"/>
              </a:rPr>
              <a:t>表</a:t>
            </a:r>
            <a:r>
              <a:rPr kumimoji="1" lang="en-US" altLang="zh-CN" sz="1400" b="1" dirty="0" smtClean="0">
                <a:latin typeface="KaiTi" charset="-122"/>
                <a:ea typeface="KaiTi" charset="-122"/>
                <a:cs typeface="KaiTi" charset="-122"/>
              </a:rPr>
              <a:t>3</a:t>
            </a:r>
            <a:r>
              <a:rPr kumimoji="1" lang="zh-CN" altLang="en-US" sz="1400" b="1" dirty="0" smtClean="0">
                <a:latin typeface="KaiTi" charset="-122"/>
                <a:ea typeface="KaiTi" charset="-122"/>
                <a:cs typeface="KaiTi" charset="-122"/>
              </a:rPr>
              <a:t> 多阶段型</a:t>
            </a:r>
            <a:r>
              <a:rPr kumimoji="1" lang="zh-CN" altLang="en-US" sz="1400" b="1" dirty="0">
                <a:latin typeface="KaiTi" charset="-122"/>
                <a:ea typeface="KaiTi" charset="-122"/>
                <a:cs typeface="KaiTi" charset="-122"/>
              </a:rPr>
              <a:t>算法特征提取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6328552"/>
                  </p:ext>
                </p:extLst>
              </p:nvPr>
            </p:nvGraphicFramePr>
            <p:xfrm>
              <a:off x="515255" y="2581661"/>
              <a:ext cx="8279795" cy="73031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839971"/>
                    <a:gridCol w="1244010"/>
                    <a:gridCol w="478465"/>
                    <a:gridCol w="1371600"/>
                    <a:gridCol w="2420831"/>
                    <a:gridCol w="1924918"/>
                  </a:tblGrid>
                  <a:tr h="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altLang="zh-CN" b="1" i="1" baseline="-25000" smtClean="0">
                                    <a:latin typeface="Cambria Math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b="1" i="1" smtClean="0">
                                    <a:latin typeface="Cambria Math" charset="0"/>
                                  </a:rPr>
                                  <m:t>𝒙</m:t>
                                </m:r>
                                <m:r>
                                  <a:rPr lang="en-US" altLang="zh-CN" b="1" i="1" baseline="-25000" smtClean="0">
                                    <a:latin typeface="Cambria Math" charset="0"/>
                                  </a:rPr>
                                  <m:t>𝟐</m:t>
                                </m:r>
                              </m:oMath>
                            </m:oMathPara>
                          </a14:m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mr-IN" altLang="zh-CN" baseline="-25000" dirty="0" smtClean="0"/>
                            <a:t>…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latin typeface="Cambria Math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baseline="-25000" dirty="0" smtClean="0"/>
                            <a:t>8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b="0" i="1" smtClean="0">
                                  <a:solidFill>
                                    <a:schemeClr val="tx1"/>
                                  </a:solidFill>
                                  <a:latin typeface="Cambria Math" charset="0"/>
                                </a:rPr>
                                <m:t>𝑀</m:t>
                              </m:r>
                            </m:oMath>
                          </a14:m>
                          <a:r>
                            <a:rPr lang="en-US" altLang="zh-CN" baseline="-25000" dirty="0" smtClean="0">
                              <a:solidFill>
                                <a:schemeClr val="tx1"/>
                              </a:solidFill>
                            </a:rPr>
                            <a:t>9</a:t>
                          </a:r>
                          <a:endParaRPr lang="zh-CN" altLang="en-US" baseline="-250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 xmlns:m="http://schemas.openxmlformats.org/officeDocument/2006/math"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baseline="-25000" dirty="0" smtClean="0">
                              <a:solidFill>
                                <a:srgbClr val="FF0000"/>
                              </a:solidFill>
                            </a:rPr>
                            <a:t>10</a:t>
                          </a:r>
                          <a:endParaRPr lang="zh-CN" altLang="en-US" baseline="-250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子图</a:t>
                          </a:r>
                          <a:r>
                            <a:rPr lang="en-US" altLang="zh-CN" sz="16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ID</a:t>
                          </a:r>
                          <a:endParaRPr lang="zh-CN" altLang="en-US" sz="16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内部点数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CN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…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边界点比重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solidFill>
                                <a:schemeClr val="tx1"/>
                              </a:solidFill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消息映射向量</a:t>
                          </a:r>
                          <a:endParaRPr lang="zh-CN" altLang="en-US" sz="1600" dirty="0">
                            <a:solidFill>
                              <a:schemeClr val="tx1"/>
                            </a:solidFill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solidFill>
                                <a:srgbClr val="FF0000"/>
                              </a:solidFill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迭代轮数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6328552"/>
                  </p:ext>
                </p:extLst>
              </p:nvPr>
            </p:nvGraphicFramePr>
            <p:xfrm>
              <a:off x="515255" y="2581661"/>
              <a:ext cx="8279795" cy="73031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839971"/>
                    <a:gridCol w="1244010"/>
                    <a:gridCol w="478465"/>
                    <a:gridCol w="1371600"/>
                    <a:gridCol w="2420831"/>
                    <a:gridCol w="1924918"/>
                  </a:tblGrid>
                  <a:tr h="35947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725" t="-1667" r="-886232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68137" t="-1667" r="-499510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mr-IN" altLang="zh-CN" baseline="-25000" dirty="0" smtClean="0"/>
                            <a:t>…</a:t>
                          </a:r>
                          <a:endParaRPr lang="zh-CN" altLang="en-US" baseline="-250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87556" t="-1667" r="-317778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162972" t="-1667" r="-80101" b="-11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 rotWithShape="0">
                          <a:blip r:embed="rId4"/>
                          <a:stretch>
                            <a:fillRect l="-330380" t="-1667" r="-633" b="-113333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子图</a:t>
                          </a:r>
                          <a:r>
                            <a:rPr lang="en-US" altLang="zh-CN" sz="1600" dirty="0" smtClean="0">
                              <a:latin typeface="Times New Roman" charset="0"/>
                              <a:ea typeface="Times New Roman" charset="0"/>
                              <a:cs typeface="Times New Roman" charset="0"/>
                            </a:rPr>
                            <a:t>ID</a:t>
                          </a:r>
                          <a:endParaRPr lang="zh-CN" altLang="en-US" sz="1600" dirty="0">
                            <a:latin typeface="Times New Roman" charset="0"/>
                            <a:ea typeface="Times New Roman" charset="0"/>
                            <a:cs typeface="Times New Roman" charset="0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内部点数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altLang="zh-CN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…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边界点比重</a:t>
                          </a:r>
                          <a:endParaRPr lang="zh-CN" altLang="en-US" sz="1600" dirty="0"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solidFill>
                                <a:schemeClr val="tx1"/>
                              </a:solidFill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消息映射向量</a:t>
                          </a:r>
                          <a:endParaRPr lang="zh-CN" altLang="en-US" sz="1600" dirty="0">
                            <a:solidFill>
                              <a:schemeClr val="tx1"/>
                            </a:solidFill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 smtClean="0">
                              <a:solidFill>
                                <a:srgbClr val="FF0000"/>
                              </a:solidFill>
                              <a:latin typeface="KaiTi" charset="-122"/>
                              <a:ea typeface="KaiTi" charset="-122"/>
                              <a:cs typeface="KaiTi" charset="-122"/>
                            </a:rPr>
                            <a:t>迭代轮数</a:t>
                          </a:r>
                          <a:endParaRPr lang="zh-CN" altLang="en-US" sz="1600" dirty="0">
                            <a:solidFill>
                              <a:srgbClr val="FF0000"/>
                            </a:solidFill>
                            <a:latin typeface="KaiTi" charset="-122"/>
                            <a:ea typeface="KaiTi" charset="-122"/>
                            <a:cs typeface="KaiTi" charset="-122"/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文本框 11"/>
          <p:cNvSpPr txBox="1"/>
          <p:nvPr/>
        </p:nvSpPr>
        <p:spPr>
          <a:xfrm>
            <a:off x="515255" y="3939249"/>
            <a:ext cx="8259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选取</a:t>
            </a:r>
            <a:r>
              <a:rPr kumimoji="1" lang="zh-CN" altLang="en-US" sz="20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多元线性回归</a:t>
            </a:r>
            <a:r>
              <a:rPr kumimoji="1" lang="en-US" altLang="zh-CN" sz="20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(LR)</a:t>
            </a:r>
            <a:r>
              <a:rPr kumimoji="1" lang="zh-CN" altLang="en-US" sz="20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、岭回归</a:t>
            </a:r>
            <a:r>
              <a:rPr kumimoji="1" lang="en-US" altLang="zh-CN" sz="20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(RR)</a:t>
            </a:r>
            <a:r>
              <a:rPr kumimoji="1" lang="zh-CN" altLang="en-US" sz="20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、神经网络</a:t>
            </a:r>
            <a:r>
              <a:rPr kumimoji="1" lang="en-US" altLang="zh-CN" sz="20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(NN)</a:t>
            </a:r>
            <a:r>
              <a:rPr kumimoji="1" lang="zh-CN" altLang="en-US" sz="20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、随机森林</a:t>
            </a:r>
            <a:r>
              <a:rPr kumimoji="1" lang="en-US" altLang="zh-CN" sz="20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(RF)</a:t>
            </a:r>
            <a:r>
              <a:rPr kumimoji="1" lang="en-US" altLang="zh-CN" sz="2000" dirty="0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种模型，对上述</a:t>
            </a: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8</a:t>
            </a: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种算法进行运行时间的预测</a:t>
            </a:r>
            <a:endParaRPr kumimoji="1" lang="zh-CN" altLang="en-US" sz="2000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8250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83"/>
    </mc:Choice>
    <mc:Fallback>
      <p:transition spd="slow" advTm="9283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实验</a:t>
            </a:r>
            <a:r>
              <a:rPr kumimoji="1" lang="en-US" altLang="zh-CN" sz="2800" b="1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运行时间预测实验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70679" y="1454587"/>
            <a:ext cx="7969431" cy="3549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实验配置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742950" lvl="2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实验环境：“天河二号”超级计算集群，</a:t>
            </a:r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48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核，</a:t>
            </a:r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128G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内存，</a:t>
            </a:r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2.40GHz</a:t>
            </a:r>
          </a:p>
          <a:p>
            <a:pPr marL="742950" lvl="2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样本来源：每个算法在单个数据集运行多次，从日志中提取样本，例如</a:t>
            </a:r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64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分区、</a:t>
            </a:r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20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轮迭代过程，则产生样本量为</a:t>
            </a:r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1280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个</a:t>
            </a:r>
            <a:endParaRPr kumimoji="1" lang="en-US" altLang="zh-CN" sz="1600" dirty="0" smtClean="0">
              <a:latin typeface="KaiTi" charset="-122"/>
              <a:ea typeface="KaiTi" charset="-122"/>
              <a:cs typeface="KaiTi" charset="-122"/>
            </a:endParaRPr>
          </a:p>
          <a:p>
            <a:pPr marL="742950" lvl="2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模型选取：多元线性回归、岭回归、神经网络、随机森林</a:t>
            </a:r>
            <a:endParaRPr kumimoji="1" lang="en-US" altLang="zh-CN" sz="1600" dirty="0" smtClean="0">
              <a:latin typeface="KaiTi" charset="-122"/>
              <a:ea typeface="KaiTi" charset="-122"/>
              <a:cs typeface="KaiTi" charset="-122"/>
            </a:endParaRPr>
          </a:p>
          <a:p>
            <a:pPr marL="742950" lvl="2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模型配置：选用</a:t>
            </a:r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Python </a:t>
            </a:r>
            <a:r>
              <a:rPr kumimoji="1" lang="en-US" altLang="zh-CN" sz="1600" dirty="0" err="1" smtClean="0">
                <a:latin typeface="Times New Roman" charset="0"/>
                <a:ea typeface="Times New Roman" charset="0"/>
                <a:cs typeface="Times New Roman" charset="0"/>
              </a:rPr>
              <a:t>Sklearn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库进行训练预测</a:t>
            </a:r>
            <a:endParaRPr kumimoji="1" lang="en-US" altLang="zh-CN" sz="1600" dirty="0" smtClean="0">
              <a:latin typeface="KaiTi" charset="-122"/>
              <a:ea typeface="KaiTi" charset="-122"/>
              <a:cs typeface="KaiTi" charset="-122"/>
            </a:endParaRPr>
          </a:p>
          <a:p>
            <a:pPr marL="1200150" lvl="3" indent="-285750">
              <a:spcBef>
                <a:spcPts val="700"/>
              </a:spcBef>
              <a:buFont typeface="Wingdings" charset="2"/>
              <a:buChar char="ü"/>
            </a:pPr>
            <a:r>
              <a:rPr kumimoji="1" lang="zh-CN" altLang="en-US" sz="1600" dirty="0">
                <a:latin typeface="KaiTi" charset="-122"/>
                <a:ea typeface="KaiTi" charset="-122"/>
                <a:cs typeface="KaiTi" charset="-122"/>
              </a:rPr>
              <a:t>随机森林中回归树个数为</a:t>
            </a:r>
            <a:r>
              <a:rPr kumimoji="1" lang="en-US" altLang="zh-CN" sz="1600" dirty="0" smtClean="0">
                <a:latin typeface="KaiTi" charset="-122"/>
                <a:ea typeface="KaiTi" charset="-122"/>
                <a:cs typeface="KaiTi" charset="-122"/>
              </a:rPr>
              <a:t>10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个</a:t>
            </a:r>
            <a:endParaRPr kumimoji="1" lang="en-US" altLang="zh-CN" sz="1600" dirty="0">
              <a:latin typeface="KaiTi" charset="-122"/>
              <a:ea typeface="KaiTi" charset="-122"/>
              <a:cs typeface="KaiTi" charset="-122"/>
            </a:endParaRPr>
          </a:p>
          <a:p>
            <a:pPr marL="1200150" lvl="3" indent="-285750">
              <a:spcBef>
                <a:spcPts val="700"/>
              </a:spcBef>
              <a:buFont typeface="Wingdings" charset="2"/>
              <a:buChar char="ü"/>
            </a:pPr>
            <a:r>
              <a:rPr kumimoji="1" lang="zh-CN" altLang="en-US" sz="1600" dirty="0">
                <a:latin typeface="KaiTi" charset="-122"/>
                <a:ea typeface="KaiTi" charset="-122"/>
                <a:cs typeface="KaiTi" charset="-122"/>
              </a:rPr>
              <a:t>神经网络选用双隐层网络，每层神经元个数</a:t>
            </a:r>
            <a:r>
              <a:rPr kumimoji="1" lang="en-US" altLang="zh-CN" sz="1600" dirty="0">
                <a:latin typeface="KaiTi" charset="-122"/>
                <a:ea typeface="KaiTi" charset="-122"/>
                <a:cs typeface="KaiTi" charset="-122"/>
              </a:rPr>
              <a:t>50</a:t>
            </a:r>
            <a:r>
              <a:rPr kumimoji="1" lang="zh-CN" altLang="en-US" sz="1600" dirty="0">
                <a:latin typeface="KaiTi" charset="-122"/>
                <a:ea typeface="KaiTi" charset="-122"/>
                <a:cs typeface="KaiTi" charset="-122"/>
              </a:rPr>
              <a:t>个</a:t>
            </a:r>
            <a:endParaRPr kumimoji="1" lang="en-US" altLang="zh-CN" sz="1600" dirty="0">
              <a:latin typeface="KaiTi" charset="-122"/>
              <a:ea typeface="KaiTi" charset="-122"/>
              <a:cs typeface="KaiTi" charset="-122"/>
            </a:endParaRPr>
          </a:p>
          <a:p>
            <a:pPr marL="1200150" lvl="3" indent="-285750">
              <a:spcBef>
                <a:spcPts val="700"/>
              </a:spcBef>
              <a:buFont typeface="Wingdings" charset="2"/>
              <a:buChar char="ü"/>
            </a:pPr>
            <a:r>
              <a:rPr kumimoji="1" lang="zh-CN" altLang="en-US" sz="1600" dirty="0">
                <a:latin typeface="KaiTi" charset="-122"/>
                <a:ea typeface="KaiTi" charset="-122"/>
                <a:cs typeface="KaiTi" charset="-122"/>
              </a:rPr>
              <a:t>其余模型均采用该库的默认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配置</a:t>
            </a:r>
            <a:endParaRPr kumimoji="1" lang="en-US" altLang="zh-CN" sz="1600" dirty="0" smtClean="0">
              <a:latin typeface="KaiTi" charset="-122"/>
              <a:ea typeface="KaiTi" charset="-122"/>
              <a:cs typeface="KaiTi" charset="-122"/>
            </a:endParaRPr>
          </a:p>
          <a:p>
            <a:pPr marL="742950" lvl="2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损失函数： 均方相对误差</a:t>
            </a:r>
            <a:r>
              <a:rPr kumimoji="1"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kumimoji="1"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MSRE)</a:t>
            </a:r>
            <a:r>
              <a:rPr kumimoji="1" lang="zh-CN" altLang="en-US" sz="1600" dirty="0" smtClean="0">
                <a:latin typeface="Times New Roman" charset="0"/>
                <a:ea typeface="Times New Roman" charset="0"/>
                <a:cs typeface="Times New Roman" charset="0"/>
              </a:rPr>
              <a:t>，为了更好的捕捉短时间的样本</a:t>
            </a:r>
            <a:endParaRPr kumimoji="1" lang="en-US" altLang="zh-CN" sz="16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742950" lvl="2" indent="-285750">
              <a:buFont typeface="Wingdings" charset="2"/>
              <a:buChar char="u"/>
            </a:pPr>
            <a:endParaRPr kumimoji="1" lang="en-US" altLang="zh-CN" sz="1600" dirty="0" smtClean="0"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545" y="4888565"/>
            <a:ext cx="3703398" cy="98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29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17"/>
    </mc:Choice>
    <mc:Fallback>
      <p:transition spd="slow" advTm="13717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56" y="6323829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实验</a:t>
            </a:r>
            <a:r>
              <a:rPr kumimoji="1" lang="en-US" altLang="zh-CN" sz="2800" b="1" dirty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运行时间预测实验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5780" y="1316347"/>
            <a:ext cx="7254729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持续活跃型算法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运行时间预测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实验结果</a:t>
            </a:r>
            <a:endParaRPr kumimoji="1"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pPr marL="742950" lvl="2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所有模型的预测时间均远小于迭代计算时间</a:t>
            </a:r>
            <a:endParaRPr kumimoji="1" lang="en-US" altLang="zh-CN" sz="1600" dirty="0" smtClean="0">
              <a:latin typeface="KaiTi" charset="-122"/>
              <a:ea typeface="KaiTi" charset="-122"/>
              <a:cs typeface="KaiTi" charset="-122"/>
            </a:endParaRPr>
          </a:p>
          <a:p>
            <a:pPr marL="742950" lvl="2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除神经网络</a:t>
            </a:r>
            <a:r>
              <a:rPr kumimoji="1" lang="en-US" altLang="zh-CN" sz="1600" dirty="0" smtClean="0">
                <a:latin typeface="KaiTi" charset="-122"/>
                <a:ea typeface="KaiTi" charset="-122"/>
                <a:cs typeface="KaiTi" charset="-122"/>
              </a:rPr>
              <a:t>(NN)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模型外，其余模型均具有较低的误差范围</a:t>
            </a:r>
            <a:endParaRPr kumimoji="1" lang="en-US" altLang="zh-CN" sz="1600" dirty="0" smtClean="0">
              <a:latin typeface="KaiTi" charset="-122"/>
              <a:ea typeface="KaiTi" charset="-122"/>
              <a:cs typeface="KaiTi" charset="-122"/>
            </a:endParaRPr>
          </a:p>
          <a:p>
            <a:pPr marL="742950" lvl="2" indent="-285750">
              <a:buFont typeface="Wingdings" charset="2"/>
              <a:buChar char="u"/>
            </a:pPr>
            <a:endParaRPr kumimoji="1" lang="en-US" altLang="zh-CN" sz="1600" dirty="0" smtClean="0"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053" y="2709757"/>
            <a:ext cx="5261656" cy="182030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884" y="4792035"/>
            <a:ext cx="5320355" cy="18000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294261" y="2449545"/>
            <a:ext cx="44065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表</a:t>
            </a:r>
            <a:r>
              <a:rPr kumimoji="1" lang="en-US" altLang="zh-CN" sz="1350" b="1" dirty="0">
                <a:latin typeface="KaiTi" charset="-122"/>
                <a:ea typeface="KaiTi" charset="-122"/>
                <a:cs typeface="KaiTi" charset="-122"/>
              </a:rPr>
              <a:t>4</a:t>
            </a:r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  </a:t>
            </a:r>
            <a:r>
              <a:rPr kumimoji="1" lang="zh-CN" altLang="en-US" sz="1350" b="1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标签传播</a:t>
            </a:r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算法在</a:t>
            </a:r>
            <a:r>
              <a:rPr kumimoji="1" lang="en-US" altLang="zh-CN" sz="1350" b="1" dirty="0">
                <a:latin typeface="Times New Roman" charset="0"/>
                <a:ea typeface="Times New Roman" charset="0"/>
                <a:cs typeface="Times New Roman" charset="0"/>
              </a:rPr>
              <a:t>com-</a:t>
            </a:r>
            <a:r>
              <a:rPr kumimoji="1" lang="en-US" altLang="zh-CN" sz="1350" b="1" dirty="0" err="1">
                <a:latin typeface="Times New Roman" charset="0"/>
                <a:ea typeface="Times New Roman" charset="0"/>
                <a:cs typeface="Times New Roman" charset="0"/>
              </a:rPr>
              <a:t>friendster</a:t>
            </a:r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数据集上预测分析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693939" y="4520095"/>
            <a:ext cx="387728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表</a:t>
            </a:r>
            <a:r>
              <a:rPr kumimoji="1" lang="en-US" altLang="zh-CN" sz="1350" b="1" dirty="0">
                <a:latin typeface="KaiTi" charset="-122"/>
                <a:ea typeface="KaiTi" charset="-122"/>
                <a:cs typeface="KaiTi" charset="-122"/>
              </a:rPr>
              <a:t>5</a:t>
            </a:r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kumimoji="1" lang="zh-CN" altLang="en-US" sz="1350" b="1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kumimoji="1" lang="en-US" altLang="zh-CN" sz="1350" b="1" dirty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PageRank</a:t>
            </a:r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算法在</a:t>
            </a:r>
            <a:r>
              <a:rPr kumimoji="1" lang="en-US" altLang="zh-CN" sz="1350" b="1" dirty="0" err="1">
                <a:latin typeface="Times New Roman" charset="0"/>
                <a:ea typeface="Times New Roman" charset="0"/>
                <a:cs typeface="Times New Roman" charset="0"/>
              </a:rPr>
              <a:t>ukweb</a:t>
            </a:r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数据集上预测分析</a:t>
            </a:r>
          </a:p>
        </p:txBody>
      </p:sp>
    </p:spTree>
    <p:extLst>
      <p:ext uri="{BB962C8B-B14F-4D97-AF65-F5344CB8AC3E}">
        <p14:creationId xmlns:p14="http://schemas.microsoft.com/office/powerpoint/2010/main" val="1794651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40"/>
    </mc:Choice>
    <mc:Fallback>
      <p:transition spd="slow" advTm="844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56" y="6323829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实验</a:t>
            </a:r>
            <a:r>
              <a:rPr kumimoji="1" lang="en-US" altLang="zh-CN" sz="2800" b="1" dirty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运行时间预测实验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5780" y="1316347"/>
            <a:ext cx="7601572" cy="1377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实验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：</a:t>
            </a:r>
            <a:r>
              <a:rPr kumimoji="1" lang="zh-CN" altLang="en-US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消息依赖型算法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运行时间预测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实验结果</a:t>
            </a:r>
            <a:endParaRPr kumimoji="1"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pPr marL="742950" lvl="2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随机森林</a:t>
            </a:r>
            <a:r>
              <a:rPr kumimoji="1" lang="en-US" altLang="zh-CN" sz="16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(RF)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在所有分区下，均保持较低的误差范围</a:t>
            </a:r>
            <a:endParaRPr kumimoji="1" lang="en-US" altLang="zh-CN" sz="1600" dirty="0" smtClean="0">
              <a:latin typeface="KaiTi" charset="-122"/>
              <a:ea typeface="KaiTi" charset="-122"/>
              <a:cs typeface="KaiTi" charset="-122"/>
            </a:endParaRPr>
          </a:p>
          <a:p>
            <a:pPr marL="742950" lvl="2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多选线性回归</a:t>
            </a:r>
            <a:r>
              <a:rPr kumimoji="1" lang="en-US" altLang="zh-CN" sz="1600" dirty="0" smtClean="0">
                <a:latin typeface="KaiTi" charset="-122"/>
                <a:ea typeface="KaiTi" charset="-122"/>
                <a:cs typeface="KaiTi" charset="-122"/>
              </a:rPr>
              <a:t>(LR)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、岭回归</a:t>
            </a:r>
            <a:r>
              <a:rPr kumimoji="1" lang="en-US" altLang="zh-CN" sz="1600" dirty="0" smtClean="0">
                <a:latin typeface="KaiTi" charset="-122"/>
                <a:ea typeface="KaiTi" charset="-122"/>
                <a:cs typeface="KaiTi" charset="-122"/>
              </a:rPr>
              <a:t>(RR)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、神经网络</a:t>
            </a:r>
            <a:r>
              <a:rPr kumimoji="1" lang="en-US" altLang="zh-CN" sz="1600" dirty="0" smtClean="0">
                <a:latin typeface="KaiTi" charset="-122"/>
                <a:ea typeface="KaiTi" charset="-122"/>
                <a:cs typeface="KaiTi" charset="-122"/>
              </a:rPr>
              <a:t>(NN)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模型具有较高的误差</a:t>
            </a:r>
            <a:endParaRPr kumimoji="1" lang="en-US" altLang="zh-CN" sz="1600" dirty="0" smtClean="0">
              <a:latin typeface="KaiTi" charset="-122"/>
              <a:ea typeface="KaiTi" charset="-122"/>
              <a:cs typeface="KaiTi" charset="-122"/>
            </a:endParaRPr>
          </a:p>
          <a:p>
            <a:pPr marL="742950" lvl="2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甚至岭回归在图采样算法下无法完成预测工作</a:t>
            </a:r>
            <a:endParaRPr kumimoji="1" lang="en-US" altLang="zh-CN" sz="1600" dirty="0" smtClean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46510" y="2670260"/>
            <a:ext cx="364408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表</a:t>
            </a:r>
            <a:r>
              <a:rPr kumimoji="1" lang="en-US" altLang="zh-CN" sz="1350" b="1" dirty="0">
                <a:latin typeface="KaiTi" charset="-122"/>
                <a:ea typeface="KaiTi" charset="-122"/>
                <a:cs typeface="KaiTi" charset="-122"/>
              </a:rPr>
              <a:t>6</a:t>
            </a:r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  </a:t>
            </a:r>
            <a:r>
              <a:rPr kumimoji="1" lang="zh-CN" altLang="en-US" sz="1350" b="1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图采样</a:t>
            </a:r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算法在</a:t>
            </a:r>
            <a:r>
              <a:rPr kumimoji="1" lang="en-US" altLang="zh-CN" sz="1350" b="1" dirty="0" err="1">
                <a:latin typeface="Times New Roman" charset="0"/>
                <a:ea typeface="Times New Roman" charset="0"/>
                <a:cs typeface="Times New Roman" charset="0"/>
              </a:rPr>
              <a:t>dbpedia</a:t>
            </a:r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数据集上预测分析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536284" y="4772340"/>
            <a:ext cx="421135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表</a:t>
            </a:r>
            <a:r>
              <a:rPr kumimoji="1" lang="en-US" altLang="zh-CN" sz="1350" b="1" dirty="0">
                <a:latin typeface="KaiTi" charset="-122"/>
                <a:ea typeface="KaiTi" charset="-122"/>
                <a:cs typeface="KaiTi" charset="-122"/>
              </a:rPr>
              <a:t>7</a:t>
            </a:r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  </a:t>
            </a:r>
            <a:r>
              <a:rPr kumimoji="1" lang="zh-CN" altLang="en-US" sz="1350" b="1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单源最短路径</a:t>
            </a:r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算法在</a:t>
            </a:r>
            <a:r>
              <a:rPr kumimoji="1" lang="en-US" altLang="zh-CN" sz="1350" b="1" dirty="0" err="1">
                <a:latin typeface="Times New Roman" charset="0"/>
                <a:ea typeface="Times New Roman" charset="0"/>
                <a:cs typeface="Times New Roman" charset="0"/>
              </a:rPr>
              <a:t>usa</a:t>
            </a:r>
            <a:r>
              <a:rPr kumimoji="1" lang="en-US" altLang="zh-CN" sz="1350" b="1" dirty="0">
                <a:latin typeface="Times New Roman" charset="0"/>
                <a:ea typeface="Times New Roman" charset="0"/>
                <a:cs typeface="Times New Roman" charset="0"/>
              </a:rPr>
              <a:t>-road</a:t>
            </a:r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数据集上预测分析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6029" y="2968952"/>
            <a:ext cx="4939657" cy="1800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539" y="5051402"/>
            <a:ext cx="5038955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12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414"/>
    </mc:Choice>
    <mc:Fallback>
      <p:transition spd="slow" advTm="15414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56" y="6323829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实验</a:t>
            </a:r>
            <a:r>
              <a:rPr kumimoji="1" lang="en-US" altLang="zh-CN" sz="2800" b="1" dirty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运行时间预测实验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5780" y="1316347"/>
            <a:ext cx="7601572" cy="705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实验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：</a:t>
            </a:r>
            <a:r>
              <a:rPr kumimoji="1" lang="zh-CN" altLang="en-US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多阶段型算法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运行时间预测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实验结果</a:t>
            </a:r>
            <a:endParaRPr kumimoji="1"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pPr marL="742950" lvl="2" indent="-28575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除神经网络模型</a:t>
            </a:r>
            <a:r>
              <a:rPr kumimoji="1" lang="en-US" altLang="zh-CN" sz="1600" dirty="0" smtClean="0">
                <a:latin typeface="KaiTi" charset="-122"/>
                <a:ea typeface="KaiTi" charset="-122"/>
                <a:cs typeface="KaiTi" charset="-122"/>
              </a:rPr>
              <a:t>(NN)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外，其余模型均具有较低的误差范围</a:t>
            </a:r>
            <a:endParaRPr kumimoji="1" lang="en-US" altLang="zh-CN" sz="1600" dirty="0" smtClean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46509" y="2302399"/>
            <a:ext cx="38858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表</a:t>
            </a:r>
            <a:r>
              <a:rPr kumimoji="1" lang="en-US" altLang="zh-CN" sz="1350" b="1" dirty="0">
                <a:latin typeface="KaiTi" charset="-122"/>
                <a:ea typeface="KaiTi" charset="-122"/>
                <a:cs typeface="KaiTi" charset="-122"/>
              </a:rPr>
              <a:t>8</a:t>
            </a:r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  </a:t>
            </a:r>
            <a:r>
              <a:rPr kumimoji="1" lang="en-US" altLang="zh-CN" sz="135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Louvain</a:t>
            </a:r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算法在</a:t>
            </a:r>
            <a:r>
              <a:rPr kumimoji="1" lang="en-US" altLang="zh-CN" sz="1350" b="1" dirty="0" err="1">
                <a:latin typeface="Times New Roman" charset="0"/>
                <a:ea typeface="Times New Roman" charset="0"/>
                <a:cs typeface="Times New Roman" charset="0"/>
              </a:rPr>
              <a:t>dbpedia</a:t>
            </a:r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数据集上预测分析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735980" y="4414989"/>
            <a:ext cx="367533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表</a:t>
            </a:r>
            <a:r>
              <a:rPr kumimoji="1" lang="en-US" altLang="zh-CN" sz="1350" b="1" dirty="0">
                <a:latin typeface="KaiTi" charset="-122"/>
                <a:ea typeface="KaiTi" charset="-122"/>
                <a:cs typeface="KaiTi" charset="-122"/>
              </a:rPr>
              <a:t>9</a:t>
            </a:r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  </a:t>
            </a:r>
            <a:r>
              <a:rPr kumimoji="1" lang="en-US" altLang="zh-CN" sz="135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HITS</a:t>
            </a:r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算法在</a:t>
            </a:r>
            <a:r>
              <a:rPr kumimoji="1" lang="en-US" altLang="zh-CN" sz="1350" b="1" dirty="0" err="1">
                <a:latin typeface="Times New Roman" charset="0"/>
                <a:ea typeface="Times New Roman" charset="0"/>
                <a:cs typeface="Times New Roman" charset="0"/>
              </a:rPr>
              <a:t>ukweb</a:t>
            </a:r>
            <a:r>
              <a:rPr kumimoji="1" lang="zh-CN" altLang="en-US" sz="1350" b="1" dirty="0">
                <a:latin typeface="KaiTi" charset="-122"/>
                <a:ea typeface="KaiTi" charset="-122"/>
                <a:cs typeface="KaiTi" charset="-122"/>
              </a:rPr>
              <a:t>数据集上预测分析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37" y="2622410"/>
            <a:ext cx="4920344" cy="1800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207" y="4698911"/>
            <a:ext cx="478810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81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89"/>
    </mc:Choice>
    <mc:Fallback>
      <p:transition spd="slow" advTm="6089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56" y="6323829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实验</a:t>
            </a:r>
            <a:r>
              <a:rPr kumimoji="1" lang="en-US" altLang="zh-CN" sz="2800" b="1" dirty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运行时间预测实验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5780" y="1316347"/>
            <a:ext cx="7601572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实验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：算法运行时间预测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实验结果</a:t>
            </a:r>
            <a:endParaRPr kumimoji="1"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pPr marL="742950" lvl="2" indent="-285750">
              <a:spcBef>
                <a:spcPts val="600"/>
              </a:spcBef>
              <a:buFont typeface="Wingdings" charset="2"/>
              <a:buChar char="Ø"/>
            </a:pPr>
            <a:r>
              <a:rPr kumimoji="1" lang="zh-CN" altLang="en-US" sz="1600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随机森林模型在每一类算法上，甚至小样本集上均具有</a:t>
            </a:r>
            <a:r>
              <a:rPr kumimoji="1" lang="zh-CN" altLang="en-US" sz="160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较低的误差范围</a:t>
            </a:r>
            <a:r>
              <a:rPr kumimoji="1" lang="zh-CN" altLang="en-US" sz="1600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和</a:t>
            </a:r>
            <a:r>
              <a:rPr kumimoji="1" lang="zh-CN" altLang="en-US" sz="160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较好的预测</a:t>
            </a:r>
            <a:r>
              <a:rPr kumimoji="1" lang="zh-CN" altLang="en-US" sz="1600" dirty="0" smtClean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效果</a:t>
            </a:r>
            <a:endParaRPr kumimoji="1"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pPr marL="285750" lvl="1" indent="-285750">
              <a:spcBef>
                <a:spcPts val="6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实验：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随机森林模型的预测效果对比实验</a:t>
            </a:r>
            <a:endParaRPr kumimoji="1"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pPr marL="742950" lvl="2" indent="-285750">
              <a:spcBef>
                <a:spcPts val="600"/>
              </a:spcBef>
              <a:buFont typeface="Wingdings" charset="2"/>
              <a:buChar char="u"/>
            </a:pP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针对每类算法，给出算法随机抽取</a:t>
            </a:r>
            <a:r>
              <a:rPr kumimoji="1" lang="en-US" altLang="zh-CN" sz="1600" dirty="0" smtClean="0">
                <a:latin typeface="KaiTi" charset="-122"/>
                <a:ea typeface="KaiTi" charset="-122"/>
                <a:cs typeface="KaiTi" charset="-122"/>
              </a:rPr>
              <a:t>70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轮迭代计算的预测结果图</a:t>
            </a:r>
            <a:endParaRPr kumimoji="1" lang="en-US" altLang="zh-CN" sz="1600" dirty="0" smtClean="0">
              <a:latin typeface="KaiTi" charset="-122"/>
              <a:ea typeface="KaiTi" charset="-122"/>
              <a:cs typeface="KaiTi" charset="-122"/>
            </a:endParaRPr>
          </a:p>
          <a:p>
            <a:pPr marL="742950" lvl="2" indent="-285750">
              <a:spcBef>
                <a:spcPts val="600"/>
              </a:spcBef>
              <a:buFont typeface="Wingdings" charset="2"/>
              <a:buChar char="u"/>
            </a:pP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横坐标：迭代轮数</a:t>
            </a:r>
            <a:endParaRPr kumimoji="1" lang="en-US" altLang="zh-CN" sz="1600" dirty="0" smtClean="0">
              <a:latin typeface="KaiTi" charset="-122"/>
              <a:ea typeface="KaiTi" charset="-122"/>
              <a:cs typeface="KaiTi" charset="-122"/>
            </a:endParaRPr>
          </a:p>
          <a:p>
            <a:pPr marL="742950" lvl="2" indent="-285750">
              <a:spcBef>
                <a:spcPts val="600"/>
              </a:spcBef>
              <a:buFont typeface="Wingdings" charset="2"/>
              <a:buChar char="u"/>
            </a:pP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纵坐标：预测时间与真实时间</a:t>
            </a:r>
            <a:endParaRPr kumimoji="1" lang="en-US" altLang="zh-CN" sz="1600" dirty="0" smtClean="0"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45" y="3544769"/>
            <a:ext cx="3026956" cy="227021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646" y="3544769"/>
            <a:ext cx="3027600" cy="22707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047" y="3544044"/>
            <a:ext cx="3027600" cy="22707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038089" y="5858656"/>
            <a:ext cx="138804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>
                <a:latin typeface="Times New Roman" charset="0"/>
                <a:ea typeface="Times New Roman" charset="0"/>
                <a:cs typeface="Times New Roman" charset="0"/>
              </a:rPr>
              <a:t>PageRank</a:t>
            </a:r>
            <a:r>
              <a:rPr kumimoji="1" lang="zh-CN" altLang="en-US" sz="1500" dirty="0">
                <a:latin typeface="KaiTi" charset="-122"/>
                <a:ea typeface="KaiTi" charset="-122"/>
                <a:cs typeface="KaiTi" charset="-122"/>
              </a:rPr>
              <a:t>算法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206271" y="5900670"/>
            <a:ext cx="98189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>
                <a:latin typeface="Times New Roman" charset="0"/>
                <a:ea typeface="Times New Roman" charset="0"/>
                <a:cs typeface="Times New Roman" charset="0"/>
              </a:rPr>
              <a:t>BFS</a:t>
            </a:r>
            <a:r>
              <a:rPr kumimoji="1" lang="zh-CN" altLang="en-US" sz="1500" dirty="0">
                <a:latin typeface="KaiTi" charset="-122"/>
                <a:ea typeface="KaiTi" charset="-122"/>
                <a:cs typeface="KaiTi" charset="-122"/>
              </a:rPr>
              <a:t>算法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173049" y="5903326"/>
            <a:ext cx="12142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500" dirty="0">
                <a:latin typeface="Times New Roman" charset="0"/>
                <a:ea typeface="Times New Roman" charset="0"/>
                <a:cs typeface="Times New Roman" charset="0"/>
              </a:rPr>
              <a:t>HITS</a:t>
            </a:r>
            <a:r>
              <a:rPr kumimoji="1" lang="zh-CN" altLang="en-US" sz="1500" dirty="0">
                <a:latin typeface="KaiTi" charset="-122"/>
                <a:ea typeface="KaiTi" charset="-122"/>
                <a:cs typeface="KaiTi" charset="-122"/>
              </a:rPr>
              <a:t>算法</a:t>
            </a:r>
          </a:p>
        </p:txBody>
      </p:sp>
      <p:sp>
        <p:nvSpPr>
          <p:cNvPr id="6" name="矩形 5"/>
          <p:cNvSpPr/>
          <p:nvPr/>
        </p:nvSpPr>
        <p:spPr>
          <a:xfrm>
            <a:off x="245137" y="6167381"/>
            <a:ext cx="78478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大部分预测结果都接近于真实值，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但运行时间相对较大的数据点上预测不是很准确，原因是受限于这一时间范围内的样本量。</a:t>
            </a:r>
          </a:p>
        </p:txBody>
      </p:sp>
    </p:spTree>
    <p:extLst>
      <p:ext uri="{BB962C8B-B14F-4D97-AF65-F5344CB8AC3E}">
        <p14:creationId xmlns:p14="http://schemas.microsoft.com/office/powerpoint/2010/main" val="1401001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88"/>
    </mc:Choice>
    <mc:Fallback>
      <p:transition spd="slow" advTm="46288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56" y="6323829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研究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内容</a:t>
            </a:r>
            <a:r>
              <a:rPr kumimoji="1"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1" lang="en-US" altLang="zh-CN" sz="2800" b="1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运行时间与消息到达速率预测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375780" y="1242776"/>
            <a:ext cx="774272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Wingdings" charset="2"/>
              <a:buChar char="n"/>
            </a:pPr>
            <a:r>
              <a:rPr kumimoji="1" lang="zh-CN" altLang="en-US" sz="20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消息到达速率预测</a:t>
            </a:r>
            <a:endParaRPr kumimoji="1" lang="en-US" altLang="zh-CN" sz="2000" dirty="0" smtClean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742950" lvl="2" indent="-285750">
              <a:spcBef>
                <a:spcPts val="6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现状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1200150" lvl="3" indent="-285750">
              <a:spcBef>
                <a:spcPts val="600"/>
              </a:spcBef>
              <a:buFont typeface="Wingdings" charset="2"/>
              <a:buChar char="ü"/>
            </a:pPr>
            <a:r>
              <a:rPr kumimoji="1" lang="zh-CN" altLang="en-US" sz="1600" dirty="0">
                <a:latin typeface="KaiTi" charset="-122"/>
                <a:ea typeface="KaiTi" charset="-122"/>
                <a:cs typeface="KaiTi" charset="-122"/>
              </a:rPr>
              <a:t>消息到达速率无法像运行时间一样，用机器学习的方法进行预测</a:t>
            </a:r>
            <a:endParaRPr kumimoji="1" lang="en-US" altLang="zh-CN" sz="1600" dirty="0">
              <a:latin typeface="KaiTi" charset="-122"/>
              <a:ea typeface="KaiTi" charset="-122"/>
              <a:cs typeface="KaiTi" charset="-122"/>
            </a:endParaRPr>
          </a:p>
          <a:p>
            <a:pPr marL="1200150" lvl="3" indent="-285750">
              <a:spcBef>
                <a:spcPts val="600"/>
              </a:spcBef>
              <a:buFont typeface="Wingdings" charset="2"/>
              <a:buChar char="ü"/>
            </a:pPr>
            <a:r>
              <a:rPr kumimoji="1" lang="en-US" altLang="zh-CN" sz="1600" dirty="0">
                <a:latin typeface="KaiTi" charset="-122"/>
                <a:ea typeface="KaiTi" charset="-122"/>
                <a:cs typeface="KaiTi" charset="-122"/>
              </a:rPr>
              <a:t>PIE</a:t>
            </a:r>
            <a:r>
              <a:rPr kumimoji="1" lang="zh-CN" altLang="en-US" sz="1600" dirty="0">
                <a:latin typeface="KaiTi" charset="-122"/>
                <a:ea typeface="KaiTi" charset="-122"/>
                <a:cs typeface="KaiTi" charset="-122"/>
              </a:rPr>
              <a:t>编程模型下，消息到达速率随时间的增加趋于连续平稳变化</a:t>
            </a:r>
            <a:endParaRPr kumimoji="1" lang="en-US" altLang="zh-CN" sz="1600" dirty="0">
              <a:latin typeface="KaiTi" charset="-122"/>
              <a:ea typeface="KaiTi" charset="-122"/>
              <a:cs typeface="KaiTi" charset="-122"/>
            </a:endParaRPr>
          </a:p>
          <a:p>
            <a:pPr marL="1200150" lvl="3" indent="-285750">
              <a:spcBef>
                <a:spcPts val="600"/>
              </a:spcBef>
              <a:buFont typeface="Wingdings" charset="2"/>
              <a:buChar char="ü"/>
            </a:pPr>
            <a:r>
              <a:rPr kumimoji="1" lang="zh-CN" altLang="en-US" sz="1600" dirty="0">
                <a:latin typeface="KaiTi" charset="-122"/>
                <a:ea typeface="KaiTi" charset="-122"/>
                <a:cs typeface="KaiTi" charset="-122"/>
              </a:rPr>
              <a:t>复杂的预测模型，部署代价</a:t>
            </a:r>
            <a:r>
              <a:rPr kumimoji="1" lang="zh-CN" altLang="en-US" sz="1600" dirty="0" smtClean="0">
                <a:latin typeface="KaiTi" charset="-122"/>
                <a:ea typeface="KaiTi" charset="-122"/>
                <a:cs typeface="KaiTi" charset="-122"/>
              </a:rPr>
              <a:t>昂贵</a:t>
            </a:r>
            <a:endParaRPr kumimoji="1" lang="en-US" altLang="zh-CN" sz="1600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63595" y="2977935"/>
            <a:ext cx="537148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100" b="1" dirty="0">
                <a:solidFill>
                  <a:srgbClr val="042A98"/>
                </a:solidFill>
                <a:latin typeface="SimHei" charset="-122"/>
                <a:ea typeface="SimHei" charset="-122"/>
                <a:cs typeface="SimHei" charset="-122"/>
              </a:rPr>
              <a:t>评估思想</a:t>
            </a:r>
            <a:r>
              <a:rPr kumimoji="1" lang="zh-CN" altLang="en-US" sz="2100" b="1" dirty="0">
                <a:latin typeface="SimHei" charset="-122"/>
                <a:ea typeface="SimHei" charset="-122"/>
                <a:cs typeface="SimHei" charset="-122"/>
              </a:rPr>
              <a:t>：</a:t>
            </a:r>
            <a:r>
              <a:rPr kumimoji="1" lang="zh-CN" altLang="en-US" sz="2100" dirty="0">
                <a:latin typeface="KaiTi" charset="-122"/>
                <a:ea typeface="KaiTi" charset="-122"/>
                <a:cs typeface="KaiTi" charset="-122"/>
              </a:rPr>
              <a:t>“</a:t>
            </a:r>
            <a:r>
              <a:rPr kumimoji="1" lang="zh-CN" altLang="en-US" sz="2100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最近的平均预测不远的将来</a:t>
            </a:r>
            <a:r>
              <a:rPr kumimoji="1" lang="zh-CN" altLang="en-US" sz="2100" dirty="0">
                <a:latin typeface="KaiTi" charset="-122"/>
                <a:ea typeface="KaiTi" charset="-122"/>
                <a:cs typeface="KaiTi" charset="-122"/>
              </a:rPr>
              <a:t>”</a:t>
            </a:r>
            <a:endParaRPr kumimoji="1" lang="zh-CN" altLang="en-US" sz="2100" b="1" dirty="0"/>
          </a:p>
        </p:txBody>
      </p:sp>
      <p:sp>
        <p:nvSpPr>
          <p:cNvPr id="2" name="矩形 1"/>
          <p:cNvSpPr/>
          <p:nvPr/>
        </p:nvSpPr>
        <p:spPr>
          <a:xfrm>
            <a:off x="446689" y="3403418"/>
            <a:ext cx="7267903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2" indent="-285750">
              <a:spcBef>
                <a:spcPts val="6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预测方法</a:t>
            </a:r>
            <a:endParaRPr kumimoji="1" lang="en-US" altLang="zh-CN" sz="1600" dirty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1200150" lvl="3" indent="-285750">
              <a:spcBef>
                <a:spcPts val="600"/>
              </a:spcBef>
              <a:buFont typeface="Wingdings" charset="2"/>
              <a:buChar char="ü"/>
            </a:pPr>
            <a:r>
              <a:rPr kumimoji="1" lang="zh-CN" altLang="en-US" sz="1400" dirty="0" smtClean="0">
                <a:latin typeface="KaiTi" charset="-122"/>
                <a:ea typeface="KaiTi" charset="-122"/>
                <a:cs typeface="KaiTi" charset="-122"/>
              </a:rPr>
              <a:t>计算</a:t>
            </a:r>
            <a:r>
              <a:rPr kumimoji="1" lang="en-US" altLang="zh-CN" sz="1400" dirty="0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kumimoji="1" lang="zh-CN" altLang="en-US" sz="14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时间</a:t>
            </a:r>
            <a:r>
              <a:rPr kumimoji="1" lang="zh-CN" altLang="en-US" sz="1400" dirty="0" smtClean="0">
                <a:latin typeface="KaiTi" charset="-122"/>
                <a:ea typeface="KaiTi" charset="-122"/>
                <a:cs typeface="KaiTi" charset="-122"/>
              </a:rPr>
              <a:t>内所接收的</a:t>
            </a:r>
            <a:r>
              <a:rPr kumimoji="1" lang="zh-CN" altLang="en-US" sz="14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消息数量</a:t>
            </a:r>
            <a:r>
              <a:rPr kumimoji="1" lang="en-US" altLang="zh-CN" sz="14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m</a:t>
            </a:r>
            <a:r>
              <a:rPr kumimoji="1" lang="zh-CN" altLang="en-US" sz="1400" dirty="0" smtClean="0">
                <a:latin typeface="KaiTi" charset="-122"/>
                <a:ea typeface="KaiTi" charset="-122"/>
                <a:cs typeface="KaiTi" charset="-122"/>
              </a:rPr>
              <a:t>，用</a:t>
            </a:r>
            <a:r>
              <a:rPr kumimoji="1" lang="en-US" altLang="zh-CN" sz="1400" dirty="0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m/t</a:t>
            </a:r>
            <a:r>
              <a:rPr kumimoji="1" lang="zh-CN" altLang="en-US" sz="1400" dirty="0" smtClean="0">
                <a:latin typeface="KaiTi" charset="-122"/>
                <a:ea typeface="KaiTi" charset="-122"/>
                <a:cs typeface="KaiTi" charset="-122"/>
              </a:rPr>
              <a:t>表示下一轮的消息到达速率</a:t>
            </a:r>
            <a:endParaRPr kumimoji="1" lang="en-US" altLang="zh-CN" sz="1400" dirty="0"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40" y="4075875"/>
            <a:ext cx="2880000" cy="216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566" y="4050929"/>
            <a:ext cx="2880000" cy="21600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541778" y="6162246"/>
            <a:ext cx="23183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latin typeface="KaiTi" charset="-122"/>
                <a:ea typeface="KaiTi" charset="-122"/>
                <a:cs typeface="KaiTi" charset="-122"/>
              </a:rPr>
              <a:t>单源最短路径 </a:t>
            </a:r>
            <a:r>
              <a:rPr kumimoji="1" lang="en-US" altLang="zh-CN" sz="1500" dirty="0">
                <a:latin typeface="KaiTi" charset="-122"/>
                <a:ea typeface="KaiTi" charset="-122"/>
                <a:cs typeface="KaiTi" charset="-122"/>
              </a:rPr>
              <a:t>(</a:t>
            </a:r>
            <a:r>
              <a:rPr kumimoji="1" lang="en-US" altLang="zh-CN" sz="1500" dirty="0" err="1">
                <a:latin typeface="Times New Roman" charset="0"/>
                <a:ea typeface="Times New Roman" charset="0"/>
                <a:cs typeface="Times New Roman" charset="0"/>
              </a:rPr>
              <a:t>usa</a:t>
            </a:r>
            <a:r>
              <a:rPr kumimoji="1" lang="en-US" altLang="zh-CN" sz="1500" dirty="0">
                <a:latin typeface="Times New Roman" charset="0"/>
                <a:ea typeface="Times New Roman" charset="0"/>
                <a:cs typeface="Times New Roman" charset="0"/>
              </a:rPr>
              <a:t>-road</a:t>
            </a:r>
            <a:r>
              <a:rPr kumimoji="1" lang="en-US" altLang="zh-CN" sz="1500" dirty="0">
                <a:latin typeface="KaiTi" charset="-122"/>
                <a:ea typeface="KaiTi" charset="-122"/>
                <a:cs typeface="KaiTi" charset="-122"/>
              </a:rPr>
              <a:t>)</a:t>
            </a:r>
            <a:endParaRPr kumimoji="1" lang="zh-CN" altLang="en-US" sz="1500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4480693" y="6162246"/>
            <a:ext cx="231837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>
                <a:latin typeface="KaiTi" charset="-122"/>
                <a:ea typeface="KaiTi" charset="-122"/>
                <a:cs typeface="KaiTi" charset="-122"/>
              </a:rPr>
              <a:t>标签传播 </a:t>
            </a:r>
            <a:r>
              <a:rPr kumimoji="1" lang="en-US" altLang="zh-CN" sz="1500" dirty="0">
                <a:latin typeface="KaiTi" charset="-122"/>
                <a:ea typeface="KaiTi" charset="-122"/>
                <a:cs typeface="KaiTi" charset="-122"/>
              </a:rPr>
              <a:t>(</a:t>
            </a:r>
            <a:r>
              <a:rPr kumimoji="1" lang="en-US" altLang="zh-CN" sz="1500" dirty="0">
                <a:latin typeface="Times New Roman" charset="0"/>
                <a:ea typeface="Times New Roman" charset="0"/>
                <a:cs typeface="Times New Roman" charset="0"/>
              </a:rPr>
              <a:t>com-</a:t>
            </a:r>
            <a:r>
              <a:rPr kumimoji="1" lang="en-US" altLang="zh-CN" sz="1500" dirty="0" err="1">
                <a:latin typeface="Times New Roman" charset="0"/>
                <a:ea typeface="Times New Roman" charset="0"/>
                <a:cs typeface="Times New Roman" charset="0"/>
              </a:rPr>
              <a:t>friendster</a:t>
            </a:r>
            <a:r>
              <a:rPr kumimoji="1" lang="en-US" altLang="zh-CN" sz="1500" dirty="0">
                <a:latin typeface="KaiTi" charset="-122"/>
                <a:ea typeface="KaiTi" charset="-122"/>
                <a:cs typeface="KaiTi" charset="-122"/>
              </a:rPr>
              <a:t>)</a:t>
            </a:r>
            <a:endParaRPr kumimoji="1" lang="zh-CN" altLang="en-US" sz="1500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764743" y="4234865"/>
            <a:ext cx="2325378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预测值非常接近于真实值</a:t>
            </a:r>
            <a:endParaRPr kumimoji="1" lang="en-US" altLang="zh-CN" dirty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257175" indent="-257175">
              <a:lnSpc>
                <a:spcPct val="150000"/>
              </a:lnSpc>
              <a:buFont typeface="Wingdings" charset="2"/>
              <a:buChar char="Ø"/>
            </a:pPr>
            <a:r>
              <a:rPr kumimoji="1" lang="zh-CN" altLang="en-US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真实到达速率曲线平稳连续、没有突起值</a:t>
            </a:r>
          </a:p>
        </p:txBody>
      </p:sp>
    </p:spTree>
    <p:extLst>
      <p:ext uri="{BB962C8B-B14F-4D97-AF65-F5344CB8AC3E}">
        <p14:creationId xmlns:p14="http://schemas.microsoft.com/office/powerpoint/2010/main" val="1207659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910"/>
    </mc:Choice>
    <mc:Fallback>
      <p:transition spd="slow" advTm="4191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771" y="22343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75781" y="396405"/>
            <a:ext cx="4406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KaiTi" charset="-122"/>
                <a:ea typeface="KaiTi" charset="-122"/>
                <a:cs typeface="KaiTi" charset="-122"/>
              </a:rPr>
              <a:t>研究背景与意义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5782" y="1478213"/>
            <a:ext cx="61301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sz="2000" dirty="0" smtClean="0">
                <a:latin typeface="SimHei" charset="-122"/>
                <a:ea typeface="SimHei" charset="-122"/>
                <a:cs typeface="SimHei" charset="-122"/>
              </a:rPr>
              <a:t>图数据</a:t>
            </a:r>
            <a:endParaRPr kumimoji="1" lang="en-US" altLang="zh-CN" sz="2000" dirty="0" smtClean="0">
              <a:latin typeface="SimHei" charset="-122"/>
              <a:ea typeface="SimHei" charset="-122"/>
              <a:cs typeface="SimHei" charset="-122"/>
            </a:endParaRPr>
          </a:p>
          <a:p>
            <a:pPr marL="800100" lvl="1" indent="-342900">
              <a:spcBef>
                <a:spcPts val="6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社会与科学领域中与图相关的处理和应用无处不在</a:t>
            </a:r>
            <a:endParaRPr kumimoji="1" lang="en-US" altLang="zh-CN" dirty="0" smtClean="0">
              <a:latin typeface="SimHei" charset="-122"/>
              <a:ea typeface="SimHei" charset="-122"/>
              <a:cs typeface="SimHei" charset="-122"/>
            </a:endParaRPr>
          </a:p>
          <a:p>
            <a:pPr marL="800100" lvl="1" indent="-342900">
              <a:spcBef>
                <a:spcPts val="6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部分图数据的顶点度数服从幂律分布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074" y="1530764"/>
            <a:ext cx="2305191" cy="12789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5780" y="3165125"/>
            <a:ext cx="65820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sz="2000" dirty="0" smtClean="0">
                <a:latin typeface="SimHei" charset="-122"/>
                <a:ea typeface="SimHei" charset="-122"/>
                <a:cs typeface="SimHei" charset="-122"/>
              </a:rPr>
              <a:t>图计算</a:t>
            </a:r>
            <a:endParaRPr kumimoji="1" lang="en-US" altLang="zh-CN" sz="2000" dirty="0" smtClean="0">
              <a:latin typeface="SimHei" charset="-122"/>
              <a:ea typeface="SimHei" charset="-122"/>
              <a:cs typeface="SimHei" charset="-122"/>
            </a:endParaRPr>
          </a:p>
          <a:p>
            <a:pPr marL="800100" lvl="1" indent="-342900">
              <a:spcBef>
                <a:spcPts val="6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通过图计算可以解决大图数据的处理问题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800100" lvl="1" indent="-342900">
              <a:spcBef>
                <a:spcPts val="6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图数据规模大、数据划分不合理对图计算造成了挑战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432" y="2757319"/>
            <a:ext cx="898020" cy="89802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7281" y="2865007"/>
            <a:ext cx="724684" cy="724684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4175" y="2945229"/>
            <a:ext cx="1000125" cy="53340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75780" y="5186884"/>
            <a:ext cx="68448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1" lang="zh-CN" altLang="en-US" sz="2000" dirty="0" smtClean="0">
                <a:solidFill>
                  <a:schemeClr val="accent5">
                    <a:lumMod val="75000"/>
                  </a:schemeClr>
                </a:solidFill>
                <a:latin typeface="SimHei" charset="-122"/>
                <a:ea typeface="SimHei" charset="-122"/>
                <a:cs typeface="SimHei" charset="-122"/>
              </a:rPr>
              <a:t>如何提出准确高效的方法来解决上述问题，成为了新的机遇</a:t>
            </a:r>
            <a:endParaRPr kumimoji="1" lang="en-US" altLang="zh-CN" dirty="0" smtClean="0">
              <a:solidFill>
                <a:schemeClr val="accent5">
                  <a:lumMod val="75000"/>
                </a:schemeClr>
              </a:solidFill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2829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21"/>
    </mc:Choice>
    <mc:Fallback>
      <p:transition spd="slow" advTm="3592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56" y="6323829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研究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内容</a:t>
            </a:r>
            <a:r>
              <a:rPr kumimoji="1"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kumimoji="1" lang="en-US" altLang="zh-CN" sz="2800" b="1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图计算系统设计与实现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76083" y="1368899"/>
            <a:ext cx="3694272" cy="367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Wingdings" charset="2"/>
              <a:buChar char="n"/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系统架构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 lvl="2" indent="-457200">
              <a:spcBef>
                <a:spcPts val="6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分布式存储层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lvl="2" indent="-457200">
              <a:spcBef>
                <a:spcPts val="6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自适应调度核心层</a:t>
            </a:r>
            <a:endParaRPr kumimoji="1" lang="en-US" altLang="zh-CN" dirty="0" smtClean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  <a:p>
            <a:pPr lvl="3" indent="-457200">
              <a:spcBef>
                <a:spcPts val="6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自适应调度器</a:t>
            </a:r>
            <a:endParaRPr kumimoji="1" lang="en-US" altLang="zh-CN" sz="1600" dirty="0" smtClean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  <a:p>
            <a:pPr lvl="3" indent="-457200">
              <a:spcBef>
                <a:spcPts val="6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模型训练预测器</a:t>
            </a:r>
            <a:endParaRPr kumimoji="1" lang="en-US" altLang="zh-CN" sz="1600" dirty="0" smtClean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  <a:p>
            <a:pPr lvl="3" indent="-457200">
              <a:spcBef>
                <a:spcPts val="6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运行时信息收集器</a:t>
            </a:r>
            <a:endParaRPr kumimoji="1" lang="en-US" altLang="zh-CN" sz="1600" dirty="0" smtClean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  <a:p>
            <a:pPr lvl="3" indent="-457200">
              <a:spcBef>
                <a:spcPts val="600"/>
              </a:spcBef>
              <a:buFont typeface="Wingdings" charset="2"/>
              <a:buChar char="Ø"/>
            </a:pPr>
            <a:r>
              <a:rPr kumimoji="1" lang="zh-CN" altLang="en-US" sz="1600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网络通信</a:t>
            </a:r>
            <a:endParaRPr kumimoji="1" lang="en-US" altLang="zh-CN" sz="1600" dirty="0" smtClean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  <a:p>
            <a:pPr lvl="3" indent="-457200">
              <a:spcBef>
                <a:spcPts val="600"/>
              </a:spcBef>
              <a:buFont typeface="Wingdings" charset="2"/>
              <a:buChar char="Ø"/>
            </a:pPr>
            <a:r>
              <a:rPr kumimoji="1" lang="zh-CN" altLang="en-US" sz="1600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图分区、存储</a:t>
            </a:r>
            <a:r>
              <a:rPr kumimoji="1" lang="zh-CN" altLang="en-US" sz="16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管理</a:t>
            </a:r>
            <a:endParaRPr kumimoji="1" lang="en-US" altLang="zh-CN" sz="1600" dirty="0" smtClean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  <a:p>
            <a:pPr lvl="2" indent="-457200">
              <a:spcBef>
                <a:spcPts val="6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编程接口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lvl="2" indent="-457200">
              <a:spcBef>
                <a:spcPts val="6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应用算法层</a:t>
            </a:r>
            <a:endParaRPr kumimoji="1" lang="en-US" altLang="zh-CN" dirty="0" smtClean="0">
              <a:solidFill>
                <a:srgbClr val="C00000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342900" lvl="1" indent="-342900">
              <a:buFont typeface="Wingdings" charset="2"/>
              <a:buChar char="n"/>
            </a:pPr>
            <a:endParaRPr kumimoji="1" lang="en-US" altLang="zh-CN" sz="1600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648386" y="5013170"/>
            <a:ext cx="4964945" cy="35488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分布式存储系统 （</a:t>
            </a:r>
            <a:r>
              <a:rPr kumimoji="1" lang="zh-CN" altLang="en-US" sz="12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12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NFS</a:t>
            </a:r>
            <a:r>
              <a:rPr kumimoji="1" lang="zh-CN" altLang="en-US" sz="12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sz="12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OSS</a:t>
            </a:r>
            <a:r>
              <a:rPr kumimoji="1" lang="zh-CN" altLang="en-US" sz="12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sz="12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S3</a:t>
            </a:r>
            <a:r>
              <a:rPr kumimoji="1" lang="zh-CN" altLang="en-US" sz="12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）</a:t>
            </a:r>
          </a:p>
        </p:txBody>
      </p:sp>
      <p:sp>
        <p:nvSpPr>
          <p:cNvPr id="15" name="矩形 14"/>
          <p:cNvSpPr/>
          <p:nvPr/>
        </p:nvSpPr>
        <p:spPr>
          <a:xfrm>
            <a:off x="3648385" y="2551974"/>
            <a:ext cx="4047797" cy="234278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7" name="矩形 16"/>
          <p:cNvSpPr/>
          <p:nvPr/>
        </p:nvSpPr>
        <p:spPr>
          <a:xfrm>
            <a:off x="3647690" y="2072383"/>
            <a:ext cx="4970879" cy="354881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编程接口</a:t>
            </a:r>
          </a:p>
        </p:txBody>
      </p:sp>
      <p:sp>
        <p:nvSpPr>
          <p:cNvPr id="18" name="矩形 17"/>
          <p:cNvSpPr/>
          <p:nvPr/>
        </p:nvSpPr>
        <p:spPr>
          <a:xfrm>
            <a:off x="3647690" y="1614196"/>
            <a:ext cx="991054" cy="35488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PageRank</a:t>
            </a:r>
            <a:endParaRPr kumimoji="1" lang="zh-CN" altLang="en-US" sz="12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793650" y="2551974"/>
            <a:ext cx="819681" cy="23563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容</a:t>
            </a:r>
            <a:endParaRPr kumimoji="1" lang="en-US" altLang="zh-CN" sz="1350" dirty="0">
              <a:solidFill>
                <a:schemeClr val="tx1"/>
              </a:solidFill>
              <a:latin typeface="KaiTi" charset="-122"/>
              <a:ea typeface="KaiTi" charset="-122"/>
              <a:cs typeface="KaiTi" charset="-122"/>
            </a:endParaRPr>
          </a:p>
          <a:p>
            <a:pPr algn="ctr"/>
            <a:r>
              <a:rPr kumimoji="1" lang="zh-CN" altLang="en-US" sz="135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错</a:t>
            </a:r>
            <a:endParaRPr kumimoji="1" lang="en-US" altLang="zh-CN" sz="1350" dirty="0">
              <a:solidFill>
                <a:schemeClr val="tx1"/>
              </a:solidFill>
              <a:latin typeface="KaiTi" charset="-122"/>
              <a:ea typeface="KaiTi" charset="-122"/>
              <a:cs typeface="KaiTi" charset="-122"/>
            </a:endParaRPr>
          </a:p>
          <a:p>
            <a:pPr algn="ctr"/>
            <a:r>
              <a:rPr kumimoji="1" lang="zh-CN" altLang="en-US" sz="135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机</a:t>
            </a:r>
            <a:endParaRPr kumimoji="1" lang="en-US" altLang="zh-CN" sz="1350" dirty="0">
              <a:solidFill>
                <a:schemeClr val="tx1"/>
              </a:solidFill>
              <a:latin typeface="KaiTi" charset="-122"/>
              <a:ea typeface="KaiTi" charset="-122"/>
              <a:cs typeface="KaiTi" charset="-122"/>
            </a:endParaRPr>
          </a:p>
          <a:p>
            <a:pPr algn="ctr"/>
            <a:r>
              <a:rPr kumimoji="1" lang="zh-CN" altLang="en-US" sz="135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制</a:t>
            </a:r>
          </a:p>
        </p:txBody>
      </p:sp>
      <p:sp>
        <p:nvSpPr>
          <p:cNvPr id="20" name="矩形 19"/>
          <p:cNvSpPr/>
          <p:nvPr/>
        </p:nvSpPr>
        <p:spPr>
          <a:xfrm>
            <a:off x="3988123" y="4336209"/>
            <a:ext cx="1588556" cy="2783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图存储管理</a:t>
            </a:r>
          </a:p>
        </p:txBody>
      </p:sp>
      <p:sp>
        <p:nvSpPr>
          <p:cNvPr id="21" name="矩形 20"/>
          <p:cNvSpPr/>
          <p:nvPr/>
        </p:nvSpPr>
        <p:spPr>
          <a:xfrm>
            <a:off x="5742059" y="4346135"/>
            <a:ext cx="1588556" cy="2783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图分区管理</a:t>
            </a:r>
          </a:p>
        </p:txBody>
      </p:sp>
      <p:sp>
        <p:nvSpPr>
          <p:cNvPr id="27" name="矩形 26"/>
          <p:cNvSpPr/>
          <p:nvPr/>
        </p:nvSpPr>
        <p:spPr>
          <a:xfrm>
            <a:off x="4002049" y="3952662"/>
            <a:ext cx="1588556" cy="2783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MPI</a:t>
            </a:r>
            <a:r>
              <a:rPr kumimoji="1" lang="zh-CN" altLang="en-US" sz="12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通信模块</a:t>
            </a:r>
          </a:p>
        </p:txBody>
      </p:sp>
      <p:sp>
        <p:nvSpPr>
          <p:cNvPr id="28" name="矩形 27"/>
          <p:cNvSpPr/>
          <p:nvPr/>
        </p:nvSpPr>
        <p:spPr>
          <a:xfrm>
            <a:off x="5742059" y="3946801"/>
            <a:ext cx="1588556" cy="27834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负衡模块</a:t>
            </a:r>
          </a:p>
        </p:txBody>
      </p:sp>
      <p:sp>
        <p:nvSpPr>
          <p:cNvPr id="29" name="矩形 28"/>
          <p:cNvSpPr/>
          <p:nvPr/>
        </p:nvSpPr>
        <p:spPr>
          <a:xfrm>
            <a:off x="3988121" y="3467706"/>
            <a:ext cx="3342494" cy="2783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运行时信息采集器</a:t>
            </a:r>
          </a:p>
        </p:txBody>
      </p:sp>
      <p:sp>
        <p:nvSpPr>
          <p:cNvPr id="30" name="矩形 29"/>
          <p:cNvSpPr/>
          <p:nvPr/>
        </p:nvSpPr>
        <p:spPr>
          <a:xfrm>
            <a:off x="3988121" y="3187501"/>
            <a:ext cx="1225909" cy="2783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自适应调度器</a:t>
            </a:r>
          </a:p>
        </p:txBody>
      </p:sp>
      <p:sp>
        <p:nvSpPr>
          <p:cNvPr id="31" name="矩形 30"/>
          <p:cNvSpPr/>
          <p:nvPr/>
        </p:nvSpPr>
        <p:spPr>
          <a:xfrm>
            <a:off x="5218588" y="3181441"/>
            <a:ext cx="2112027" cy="2783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模型训练预测器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006359" y="2729912"/>
            <a:ext cx="13368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200" b="1" dirty="0">
                <a:latin typeface="KaiTi" charset="-122"/>
                <a:ea typeface="KaiTi" charset="-122"/>
                <a:cs typeface="KaiTi" charset="-122"/>
              </a:rPr>
              <a:t>自适应调度引擎</a:t>
            </a:r>
          </a:p>
        </p:txBody>
      </p:sp>
      <p:sp>
        <p:nvSpPr>
          <p:cNvPr id="33" name="矩形 32"/>
          <p:cNvSpPr/>
          <p:nvPr/>
        </p:nvSpPr>
        <p:spPr>
          <a:xfrm>
            <a:off x="4751790" y="1614196"/>
            <a:ext cx="1138688" cy="35488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单源最短路径</a:t>
            </a:r>
          </a:p>
        </p:txBody>
      </p:sp>
      <p:sp>
        <p:nvSpPr>
          <p:cNvPr id="35" name="矩形 34"/>
          <p:cNvSpPr/>
          <p:nvPr/>
        </p:nvSpPr>
        <p:spPr>
          <a:xfrm>
            <a:off x="6003524" y="1614356"/>
            <a:ext cx="991054" cy="35488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HITS</a:t>
            </a:r>
            <a:endParaRPr kumimoji="1" lang="zh-CN" altLang="en-US" sz="12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7551007" y="1599902"/>
            <a:ext cx="991054" cy="354881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Sampling</a:t>
            </a:r>
            <a:endParaRPr kumimoji="1" lang="zh-CN" altLang="en-US" sz="12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00099" y="1499894"/>
            <a:ext cx="50689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mr-IN" altLang="zh-CN" sz="2100" b="1" dirty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kumimoji="1" lang="zh-CN" altLang="en-US" sz="21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510263" y="5471676"/>
            <a:ext cx="12006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 smtClean="0">
                <a:latin typeface="KaiTi" charset="-122"/>
                <a:ea typeface="KaiTi" charset="-122"/>
                <a:cs typeface="KaiTi" charset="-122"/>
              </a:rPr>
              <a:t>系统架构图</a:t>
            </a:r>
            <a:endParaRPr kumimoji="1" lang="zh-CN" altLang="en-US" sz="1500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48632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80"/>
    </mc:Choice>
    <mc:Fallback>
      <p:transition spd="slow" advTm="3148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56" y="6323829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研究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内容</a:t>
            </a:r>
            <a:r>
              <a:rPr kumimoji="1"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kumimoji="1" lang="en-US" altLang="zh-CN" sz="2800" b="1" dirty="0" smtClean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图计算系统设计与实现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76082" y="1368899"/>
            <a:ext cx="47637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Wingdings" charset="2"/>
              <a:buChar char="n"/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自适应调度流程图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 marL="800100" lvl="2" indent="-342900">
              <a:spcBef>
                <a:spcPts val="6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计算线程，执行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PIE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函数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800100" lvl="2" indent="-342900">
              <a:spcBef>
                <a:spcPts val="6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控制线程，控制唤醒计算线程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905" y="2476895"/>
            <a:ext cx="2461948" cy="398166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704" y="1368899"/>
            <a:ext cx="2897959" cy="5121182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2421506" y="6458564"/>
            <a:ext cx="200769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dirty="0" smtClean="0">
                <a:latin typeface="KaiTi" charset="-122"/>
                <a:ea typeface="KaiTi" charset="-122"/>
                <a:cs typeface="KaiTi" charset="-122"/>
              </a:rPr>
              <a:t>计算</a:t>
            </a:r>
            <a:r>
              <a:rPr kumimoji="1" lang="zh-CN" altLang="en-US" sz="1500" smtClean="0">
                <a:latin typeface="KaiTi" charset="-122"/>
                <a:ea typeface="KaiTi" charset="-122"/>
                <a:cs typeface="KaiTi" charset="-122"/>
              </a:rPr>
              <a:t>线程执行流程图</a:t>
            </a:r>
            <a:endParaRPr kumimoji="1" lang="zh-CN" altLang="en-US" sz="1500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443615" y="6484783"/>
            <a:ext cx="199381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500" smtClean="0">
                <a:latin typeface="KaiTi" charset="-122"/>
                <a:ea typeface="KaiTi" charset="-122"/>
                <a:cs typeface="KaiTi" charset="-122"/>
              </a:rPr>
              <a:t>控制线程执行流程图</a:t>
            </a:r>
            <a:endParaRPr kumimoji="1" lang="zh-CN" altLang="en-US" sz="1500" dirty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12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16"/>
    </mc:Choice>
    <mc:Fallback>
      <p:transition spd="slow" advTm="11516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56" y="6323829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实验：图计算系统性能对比实验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76082" y="1368899"/>
            <a:ext cx="7759228" cy="5334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Wingdings" charset="2"/>
              <a:buChar char="n"/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实验环境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 marL="800100" lvl="2" indent="-342900">
              <a:spcBef>
                <a:spcPts val="200"/>
              </a:spcBef>
              <a:buFont typeface="Wingdings" charset="2"/>
              <a:buChar char="u"/>
            </a:pPr>
            <a:r>
              <a:rPr kumimoji="1" lang="zh-CN" altLang="en-US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“天河二号”超级计算集群，</a:t>
            </a:r>
            <a:r>
              <a:rPr kumimoji="1" lang="en-US" altLang="zh-CN" dirty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48</a:t>
            </a:r>
            <a:r>
              <a:rPr kumimoji="1" lang="zh-CN" altLang="en-US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核，</a:t>
            </a:r>
            <a:r>
              <a:rPr kumimoji="1" lang="en-US" altLang="zh-CN" dirty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128G</a:t>
            </a:r>
            <a:r>
              <a:rPr kumimoji="1" lang="zh-CN" altLang="en-US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内存，</a:t>
            </a:r>
            <a:r>
              <a:rPr kumimoji="1" lang="en-US" altLang="zh-CN" dirty="0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2.40GHz</a:t>
            </a:r>
          </a:p>
          <a:p>
            <a:pPr marL="800100" lvl="2" indent="-342900">
              <a:spcBef>
                <a:spcPts val="2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人为制造慢机环境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800100" lvl="2" indent="-342900">
              <a:spcBef>
                <a:spcPts val="2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每种算法测试两种不同的数据集</a:t>
            </a:r>
            <a:endParaRPr kumimoji="1" lang="en-US" altLang="zh-CN" dirty="0" smtClean="0">
              <a:latin typeface="KaiTi" charset="-122"/>
              <a:ea typeface="KaiTi" charset="-122"/>
              <a:cs typeface="KaiTi" charset="-122"/>
            </a:endParaRPr>
          </a:p>
          <a:p>
            <a:pPr marL="342900" lvl="1" indent="-342900">
              <a:spcBef>
                <a:spcPts val="200"/>
              </a:spcBef>
              <a:buFont typeface="Wingdings" charset="2"/>
              <a:buChar char="n"/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实验数据集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 marL="800100" lvl="2" indent="-342900">
              <a:spcBef>
                <a:spcPts val="200"/>
              </a:spcBef>
              <a:buFont typeface="Wingdings" charset="2"/>
              <a:buChar char="u"/>
            </a:pPr>
            <a:r>
              <a:rPr kumimoji="1" lang="en-US" altLang="zh-CN" dirty="0" err="1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u</a:t>
            </a:r>
            <a:r>
              <a:rPr kumimoji="1" lang="en-US" altLang="zh-CN" dirty="0" err="1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kweb</a:t>
            </a:r>
            <a:r>
              <a:rPr kumimoji="1" lang="en-US" altLang="zh-CN" dirty="0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: </a:t>
            </a:r>
            <a:r>
              <a:rPr kumimoji="1" lang="zh-CN" altLang="en-US" dirty="0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web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图，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1.3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亿个顶点，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50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条边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800100" lvl="2" indent="-342900">
              <a:spcBef>
                <a:spcPts val="200"/>
              </a:spcBef>
              <a:buFont typeface="Wingdings" charset="2"/>
              <a:buChar char="u"/>
            </a:pPr>
            <a:r>
              <a:rPr kumimoji="1" lang="en-US" altLang="zh-CN" dirty="0" err="1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Livejournal</a:t>
            </a:r>
            <a:r>
              <a:rPr kumimoji="1" lang="zh-CN" altLang="en-US" dirty="0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：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社交网络图，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480w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个顶点，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6800w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条边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800100" lvl="2" indent="-342900">
              <a:spcBef>
                <a:spcPts val="200"/>
              </a:spcBef>
              <a:buFont typeface="Wingdings" charset="2"/>
              <a:buChar char="u"/>
            </a:pPr>
            <a:r>
              <a:rPr kumimoji="1" lang="en-US" altLang="zh-CN" dirty="0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com-</a:t>
            </a:r>
            <a:r>
              <a:rPr kumimoji="1" lang="en-US" altLang="zh-CN" dirty="0" err="1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friendster</a:t>
            </a:r>
            <a:r>
              <a:rPr kumimoji="1" lang="en-US" altLang="zh-CN" dirty="0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 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社交网络图，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6500w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用户实体，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18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亿条边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800100" lvl="2" indent="-342900">
              <a:spcBef>
                <a:spcPts val="200"/>
              </a:spcBef>
              <a:buFont typeface="Wingdings" charset="2"/>
              <a:buChar char="u"/>
            </a:pPr>
            <a:r>
              <a:rPr kumimoji="1" lang="en-US" altLang="zh-CN" dirty="0" err="1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Dbpedia</a:t>
            </a:r>
            <a:r>
              <a:rPr kumimoji="1" lang="zh-CN" altLang="en-US" dirty="0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：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知识库，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2800w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个实体，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3340w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条边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800100" lvl="2" indent="-342900">
              <a:spcBef>
                <a:spcPts val="200"/>
              </a:spcBef>
              <a:buFont typeface="Wingdings" charset="2"/>
              <a:buChar char="u"/>
            </a:pPr>
            <a:r>
              <a:rPr kumimoji="1" lang="en-US" altLang="zh-CN" dirty="0" err="1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usa</a:t>
            </a:r>
            <a:r>
              <a:rPr kumimoji="1" lang="en-US" altLang="zh-CN" dirty="0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-road: 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美国公路网络图，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2300w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个顶点，</a:t>
            </a:r>
            <a:r>
              <a:rPr kumimoji="1" lang="en-US" altLang="zh-CN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5800w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条边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342900" lvl="1" indent="-342900">
              <a:spcBef>
                <a:spcPts val="200"/>
              </a:spcBef>
              <a:buFont typeface="Wingdings" charset="2"/>
              <a:buChar char="n"/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对比系统</a:t>
            </a:r>
            <a:endParaRPr kumimoji="1" lang="en-US" altLang="zh-CN" sz="2000" dirty="0">
              <a:latin typeface="KaiTi" charset="-122"/>
              <a:ea typeface="KaiTi" charset="-122"/>
              <a:cs typeface="KaiTi" charset="-122"/>
            </a:endParaRPr>
          </a:p>
          <a:p>
            <a:pPr marL="800100" lvl="2" indent="-342900">
              <a:spcBef>
                <a:spcPts val="200"/>
              </a:spcBef>
              <a:buFont typeface="Wingdings" charset="2"/>
              <a:buChar char="u"/>
            </a:pPr>
            <a:r>
              <a:rPr kumimoji="1" lang="en-US" altLang="zh-CN" dirty="0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GRAPE</a:t>
            </a:r>
            <a:r>
              <a:rPr kumimoji="1" lang="zh-CN" altLang="en-US" dirty="0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分布式同步计算系统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800100" lvl="2" indent="-342900">
              <a:spcBef>
                <a:spcPts val="200"/>
              </a:spcBef>
              <a:buFont typeface="Wingdings" charset="2"/>
              <a:buChar char="u"/>
            </a:pPr>
            <a:r>
              <a:rPr kumimoji="1" lang="en-US" altLang="zh-CN" dirty="0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GRAPE+</a:t>
            </a:r>
            <a:r>
              <a:rPr kumimoji="1" lang="zh-CN" altLang="en-US" dirty="0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分布式异步、自适应计算系统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342900" lvl="1" indent="-342900">
              <a:spcBef>
                <a:spcPts val="200"/>
              </a:spcBef>
              <a:buFont typeface="Wingdings" charset="2"/>
              <a:buChar char="n"/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实验算法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 marL="800100" lvl="2" indent="-342900">
              <a:spcBef>
                <a:spcPts val="200"/>
              </a:spcBef>
              <a:buFont typeface="Wingdings" charset="2"/>
              <a:buChar char="u"/>
            </a:pPr>
            <a:r>
              <a:rPr kumimoji="1" lang="en-US" altLang="zh-CN" dirty="0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PageRank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算法、标签传播算法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800100" lvl="2" indent="-342900">
              <a:spcBef>
                <a:spcPts val="2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单源最短路径、连通性、图采样、广度优先搜索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800100" lvl="2" indent="-342900">
              <a:spcBef>
                <a:spcPts val="200"/>
              </a:spcBef>
              <a:buFont typeface="Wingdings" charset="2"/>
              <a:buChar char="u"/>
            </a:pPr>
            <a:r>
              <a:rPr kumimoji="1" lang="en-US" altLang="zh-CN" dirty="0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HITS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算法、社区发现</a:t>
            </a:r>
            <a:r>
              <a:rPr kumimoji="1" lang="en-US" altLang="zh-CN" dirty="0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Louvain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算法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7040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7"/>
    </mc:Choice>
    <mc:Fallback>
      <p:transition spd="slow" advTm="1127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56" y="6323829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实验：图计算系统性能对比实验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76081" y="1368899"/>
            <a:ext cx="8757795" cy="361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Wingdings" charset="2"/>
              <a:buChar char="n"/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实验结果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u"/>
            </a:pPr>
            <a:r>
              <a:rPr kumimoji="1" lang="zh-CN" altLang="en-US" b="1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单源最短路径、广度优先搜索、</a:t>
            </a:r>
            <a:r>
              <a:rPr kumimoji="1" lang="en-US" altLang="zh-CN" b="1" dirty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HITS</a:t>
            </a:r>
            <a:r>
              <a:rPr kumimoji="1" lang="zh-CN" altLang="en-US" b="1" dirty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b="1" dirty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PageRank</a:t>
            </a:r>
            <a:r>
              <a:rPr kumimoji="1" lang="zh-CN" altLang="en-US" b="1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算法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下，我们的计算模型具有一定的性能优势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，整体分别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比同步、异步、传统自适应模型</a:t>
            </a:r>
            <a:r>
              <a:rPr kumimoji="1" lang="zh-CN" altLang="en-US" dirty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快</a:t>
            </a:r>
            <a:r>
              <a:rPr kumimoji="1"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26.5%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24.4%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、</a:t>
            </a:r>
            <a:r>
              <a:rPr kumimoji="1" lang="en-US" altLang="zh-CN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13.2%</a:t>
            </a:r>
          </a:p>
          <a:p>
            <a:pPr marL="742950" lvl="1" indent="-285750">
              <a:lnSpc>
                <a:spcPct val="150000"/>
              </a:lnSpc>
              <a:buFont typeface="Wingdings" charset="2"/>
              <a:buChar char="u"/>
            </a:pPr>
            <a:r>
              <a:rPr kumimoji="1" lang="zh-CN" altLang="en-US" b="1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标签传播算法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下，</a:t>
            </a:r>
            <a:r>
              <a:rPr kumimoji="1" lang="zh-CN" altLang="en-US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同步模型具有最好的性能优势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，但我们的模型整体优于异步、及传统自适应模型</a:t>
            </a:r>
            <a:endParaRPr kumimoji="1" lang="en-US" altLang="zh-CN" dirty="0">
              <a:latin typeface="KaiTi" charset="-122"/>
              <a:ea typeface="KaiTi" charset="-122"/>
              <a:cs typeface="KaiTi" charset="-122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u"/>
            </a:pPr>
            <a:r>
              <a:rPr kumimoji="1" lang="zh-CN" altLang="en-US" b="1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连通性</a:t>
            </a:r>
            <a:r>
              <a:rPr kumimoji="1" lang="zh-CN" altLang="en-US" b="1" dirty="0">
                <a:latin typeface="KaiTi" charset="-122"/>
                <a:ea typeface="KaiTi" charset="-122"/>
                <a:cs typeface="KaiTi" charset="-122"/>
              </a:rPr>
              <a:t>和</a:t>
            </a:r>
            <a:r>
              <a:rPr kumimoji="1" lang="zh-CN" altLang="en-US" b="1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图采样算法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下，</a:t>
            </a:r>
            <a:r>
              <a:rPr kumimoji="1" lang="zh-CN" altLang="en-US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传统自适应计算模型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具有最好的性能优势</a:t>
            </a:r>
            <a:endParaRPr kumimoji="1" lang="en-US" altLang="zh-CN" dirty="0">
              <a:latin typeface="KaiTi" charset="-122"/>
              <a:ea typeface="KaiTi" charset="-122"/>
              <a:cs typeface="KaiTi" charset="-122"/>
            </a:endParaRPr>
          </a:p>
          <a:p>
            <a:pPr marL="742950" lvl="1" indent="-285750">
              <a:lnSpc>
                <a:spcPct val="150000"/>
              </a:lnSpc>
              <a:buFont typeface="Wingdings" charset="2"/>
              <a:buChar char="u"/>
            </a:pPr>
            <a:r>
              <a:rPr kumimoji="1" lang="zh-CN" altLang="en-US" b="1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社区发现算法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下，不同计算模型在不同分区均表现出一定的性能优势</a:t>
            </a:r>
          </a:p>
          <a:p>
            <a:pPr marL="342900" lvl="1" indent="-342900">
              <a:buFont typeface="Wingdings" charset="2"/>
              <a:buChar char="n"/>
            </a:pP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0074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16"/>
    </mc:Choice>
    <mc:Fallback>
      <p:transition spd="slow" advTm="24916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56" y="6323829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实验：图计算系统性能对比实验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76081" y="1368899"/>
            <a:ext cx="875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Wingdings" charset="2"/>
              <a:buChar char="n"/>
            </a:pPr>
            <a:r>
              <a:rPr kumimoji="1" lang="en-US" altLang="zh-CN" sz="2000" dirty="0" smtClean="0">
                <a:latin typeface="KaiTi" charset="-122"/>
                <a:ea typeface="KaiTi" charset="-122"/>
                <a:cs typeface="KaiTi" charset="-122"/>
              </a:rPr>
              <a:t>PageRank</a:t>
            </a: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算法实验结果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504" y="2016438"/>
            <a:ext cx="3360001" cy="252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35" y="2020891"/>
            <a:ext cx="3359999" cy="25200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297956" y="4456623"/>
            <a:ext cx="733556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 err="1">
                <a:latin typeface="Times New Roman" charset="0"/>
                <a:ea typeface="Times New Roman" charset="0"/>
                <a:cs typeface="Times New Roman" charset="0"/>
              </a:rPr>
              <a:t>ukweb</a:t>
            </a:r>
            <a:endParaRPr kumimoji="1" lang="zh-CN" alt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07253" y="4456623"/>
            <a:ext cx="10761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 err="1">
                <a:latin typeface="Times New Roman" charset="0"/>
                <a:ea typeface="Times New Roman" charset="0"/>
                <a:cs typeface="Times New Roman" charset="0"/>
              </a:rPr>
              <a:t>livejournal</a:t>
            </a:r>
            <a:endParaRPr kumimoji="1" lang="zh-CN" alt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94564" y="5089919"/>
            <a:ext cx="720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整体性能比同步计算模型</a:t>
            </a:r>
            <a:r>
              <a:rPr kumimoji="1" lang="zh-CN" altLang="en-US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快</a:t>
            </a:r>
            <a:r>
              <a:rPr kumimoji="1"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47.4%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、比异步模型</a:t>
            </a:r>
            <a:r>
              <a:rPr kumimoji="1" lang="zh-CN" altLang="en-US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快</a:t>
            </a:r>
            <a:r>
              <a:rPr kumimoji="1"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38%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、比传统自适应计算模型</a:t>
            </a:r>
            <a:r>
              <a:rPr kumimoji="1" lang="zh-CN" altLang="en-US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快</a:t>
            </a:r>
            <a:r>
              <a:rPr kumimoji="1"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37%</a:t>
            </a:r>
            <a:endParaRPr kumimoji="1" lang="zh-CN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677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2"/>
    </mc:Choice>
    <mc:Fallback>
      <p:transition spd="slow" advTm="892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56" y="6323829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实验：图计算系统性能对比实验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76081" y="1368899"/>
            <a:ext cx="875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Wingdings" charset="2"/>
              <a:buChar char="n"/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标签传播算法实验结果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26682" y="4476287"/>
            <a:ext cx="1225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>
                <a:latin typeface="Times New Roman" charset="0"/>
                <a:ea typeface="Times New Roman" charset="0"/>
                <a:cs typeface="Times New Roman" charset="0"/>
              </a:rPr>
              <a:t>com-</a:t>
            </a:r>
            <a:r>
              <a:rPr kumimoji="1" lang="en-US" altLang="zh-CN" sz="1350" dirty="0" err="1">
                <a:latin typeface="Times New Roman" charset="0"/>
                <a:ea typeface="Times New Roman" charset="0"/>
                <a:cs typeface="Times New Roman" charset="0"/>
              </a:rPr>
              <a:t>friendster</a:t>
            </a:r>
            <a:endParaRPr kumimoji="1" lang="zh-CN" alt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807253" y="4456623"/>
            <a:ext cx="107610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 err="1">
                <a:latin typeface="Times New Roman" charset="0"/>
                <a:ea typeface="Times New Roman" charset="0"/>
                <a:cs typeface="Times New Roman" charset="0"/>
              </a:rPr>
              <a:t>livejournal</a:t>
            </a:r>
            <a:endParaRPr kumimoji="1" lang="zh-CN" alt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94564" y="5089919"/>
            <a:ext cx="720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整体性能比同步计算模型</a:t>
            </a:r>
            <a:r>
              <a:rPr kumimoji="1" lang="zh-CN" altLang="en-US" dirty="0">
                <a:solidFill>
                  <a:srgbClr val="00B050"/>
                </a:solidFill>
                <a:latin typeface="KaiTi" charset="-122"/>
                <a:ea typeface="KaiTi" charset="-122"/>
                <a:cs typeface="KaiTi" charset="-122"/>
              </a:rPr>
              <a:t>慢</a:t>
            </a:r>
            <a:r>
              <a:rPr kumimoji="1" lang="en-US" altLang="zh-CN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43.6%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、比异步模型</a:t>
            </a:r>
            <a:r>
              <a:rPr kumimoji="1" lang="zh-CN" altLang="en-US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快</a:t>
            </a:r>
            <a:r>
              <a:rPr kumimoji="1"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31.6%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、比传统自适应计算模型</a:t>
            </a:r>
            <a:r>
              <a:rPr kumimoji="1" lang="zh-CN" altLang="en-US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快</a:t>
            </a:r>
            <a:r>
              <a:rPr kumimoji="1"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19%</a:t>
            </a:r>
            <a:endParaRPr kumimoji="1" lang="zh-CN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383" y="2010528"/>
            <a:ext cx="3360000" cy="252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484" y="1977071"/>
            <a:ext cx="336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3178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6"/>
    </mc:Choice>
    <mc:Fallback>
      <p:transition spd="slow" advTm="166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56" y="6323829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实验：图计算系统性能对比实验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76081" y="1368899"/>
            <a:ext cx="875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Wingdings" charset="2"/>
              <a:buChar char="n"/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单源最短路径算法实验结果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126682" y="4476287"/>
            <a:ext cx="1225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>
                <a:latin typeface="Times New Roman" charset="0"/>
                <a:ea typeface="Times New Roman" charset="0"/>
                <a:cs typeface="Times New Roman" charset="0"/>
              </a:rPr>
              <a:t>com-</a:t>
            </a:r>
            <a:r>
              <a:rPr kumimoji="1" lang="en-US" altLang="zh-CN" sz="1350" dirty="0" err="1">
                <a:latin typeface="Times New Roman" charset="0"/>
                <a:ea typeface="Times New Roman" charset="0"/>
                <a:cs typeface="Times New Roman" charset="0"/>
              </a:rPr>
              <a:t>friendster</a:t>
            </a:r>
            <a:endParaRPr kumimoji="1" lang="zh-CN" alt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12356" y="4469994"/>
            <a:ext cx="7932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 err="1" smtClean="0">
                <a:latin typeface="Times New Roman" charset="0"/>
                <a:ea typeface="Times New Roman" charset="0"/>
                <a:cs typeface="Times New Roman" charset="0"/>
              </a:rPr>
              <a:t>usa</a:t>
            </a:r>
            <a:r>
              <a:rPr kumimoji="1" lang="en-US" altLang="zh-CN" sz="1350" dirty="0" smtClean="0">
                <a:latin typeface="Times New Roman" charset="0"/>
                <a:ea typeface="Times New Roman" charset="0"/>
                <a:cs typeface="Times New Roman" charset="0"/>
              </a:rPr>
              <a:t>-road</a:t>
            </a:r>
            <a:endParaRPr kumimoji="1" lang="zh-CN" alt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94564" y="5089919"/>
            <a:ext cx="7209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整体性能比同步计算模型</a:t>
            </a:r>
            <a:r>
              <a:rPr kumimoji="1" lang="zh-CN" altLang="en-US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快</a:t>
            </a:r>
            <a:r>
              <a:rPr kumimoji="1"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26.2%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、比异步模型</a:t>
            </a:r>
            <a:r>
              <a:rPr kumimoji="1" lang="zh-CN" altLang="en-US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快</a:t>
            </a:r>
            <a:r>
              <a:rPr kumimoji="1"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12.4%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、比传统自适应计算模型</a:t>
            </a:r>
            <a:r>
              <a:rPr kumimoji="1" lang="zh-CN" altLang="en-US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快</a:t>
            </a:r>
            <a:r>
              <a:rPr kumimoji="1"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11.6%</a:t>
            </a:r>
            <a:endParaRPr kumimoji="1" lang="zh-CN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24" y="1956287"/>
            <a:ext cx="3360000" cy="252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524" y="1956287"/>
            <a:ext cx="336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61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6"/>
    </mc:Choice>
    <mc:Fallback>
      <p:transition spd="slow" advTm="296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56" y="6323829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实验：图计算系统性能对比实验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76081" y="1368899"/>
            <a:ext cx="875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Wingdings" charset="2"/>
              <a:buChar char="n"/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广度优先搜索算法实验结果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41990" y="4423736"/>
            <a:ext cx="1225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 smtClean="0">
                <a:latin typeface="Times New Roman" charset="0"/>
                <a:ea typeface="Times New Roman" charset="0"/>
                <a:cs typeface="Times New Roman" charset="0"/>
              </a:rPr>
              <a:t>com-</a:t>
            </a:r>
            <a:r>
              <a:rPr kumimoji="1" lang="en-US" altLang="zh-CN" sz="1350" dirty="0" err="1" smtClean="0">
                <a:latin typeface="Times New Roman" charset="0"/>
                <a:ea typeface="Times New Roman" charset="0"/>
                <a:cs typeface="Times New Roman" charset="0"/>
              </a:rPr>
              <a:t>friendster</a:t>
            </a:r>
            <a:endParaRPr kumimoji="1" lang="zh-CN" alt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12356" y="4469994"/>
            <a:ext cx="79324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 err="1" smtClean="0">
                <a:latin typeface="Times New Roman" charset="0"/>
                <a:ea typeface="Times New Roman" charset="0"/>
                <a:cs typeface="Times New Roman" charset="0"/>
              </a:rPr>
              <a:t>dbpedia</a:t>
            </a:r>
            <a:endParaRPr kumimoji="1" lang="zh-CN" alt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94564" y="5089919"/>
            <a:ext cx="7209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我们模型的性能和异步与传统自适应中较好的性能相近</a:t>
            </a:r>
            <a:endParaRPr kumimoji="1" lang="zh-CN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182" y="1949994"/>
            <a:ext cx="3360000" cy="2520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518" y="1899954"/>
            <a:ext cx="336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41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3"/>
    </mc:Choice>
    <mc:Fallback>
      <p:transition spd="slow" advTm="403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56" y="6323829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实验：图计算系统性能对比实验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76081" y="1368899"/>
            <a:ext cx="875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Wingdings" charset="2"/>
              <a:buChar char="n"/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图采样算法实验结果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41990" y="4423736"/>
            <a:ext cx="1225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 err="1" smtClean="0">
                <a:latin typeface="Times New Roman" charset="0"/>
                <a:ea typeface="Times New Roman" charset="0"/>
                <a:cs typeface="Times New Roman" charset="0"/>
              </a:rPr>
              <a:t>dbpedia</a:t>
            </a:r>
            <a:endParaRPr kumimoji="1" lang="zh-CN" alt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912354" y="4469994"/>
            <a:ext cx="127672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smtClean="0">
                <a:latin typeface="Times New Roman" charset="0"/>
                <a:ea typeface="Times New Roman" charset="0"/>
                <a:cs typeface="Times New Roman" charset="0"/>
              </a:rPr>
              <a:t>livejournal</a:t>
            </a:r>
            <a:endParaRPr kumimoji="1" lang="zh-CN" alt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94563" y="5089919"/>
            <a:ext cx="7424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整体性能比同步计算模型</a:t>
            </a:r>
            <a:r>
              <a:rPr kumimoji="1" lang="zh-CN" altLang="en-US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快</a:t>
            </a:r>
            <a:r>
              <a:rPr kumimoji="1"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29.2%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、比异步模型</a:t>
            </a:r>
            <a:r>
              <a:rPr kumimoji="1" lang="zh-CN" altLang="en-US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快</a:t>
            </a:r>
            <a:r>
              <a:rPr kumimoji="1"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25%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、比传统自适应计算模型</a:t>
            </a:r>
            <a:r>
              <a:rPr kumimoji="1" lang="zh-CN" altLang="en-US" dirty="0">
                <a:solidFill>
                  <a:srgbClr val="00B050"/>
                </a:solidFill>
                <a:latin typeface="KaiTi" charset="-122"/>
                <a:ea typeface="KaiTi" charset="-122"/>
                <a:cs typeface="KaiTi" charset="-122"/>
              </a:rPr>
              <a:t>慢</a:t>
            </a:r>
            <a:r>
              <a:rPr kumimoji="1" lang="en-US" altLang="zh-CN" dirty="0">
                <a:solidFill>
                  <a:srgbClr val="00B050"/>
                </a:solidFill>
                <a:latin typeface="Times New Roman" charset="0"/>
                <a:ea typeface="Times New Roman" charset="0"/>
                <a:cs typeface="Times New Roman" charset="0"/>
              </a:rPr>
              <a:t>11%</a:t>
            </a:r>
            <a:endParaRPr kumimoji="1" lang="zh-CN" altLang="en-US" dirty="0">
              <a:solidFill>
                <a:srgbClr val="00B05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974" y="2005376"/>
            <a:ext cx="3360000" cy="252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586" y="1985601"/>
            <a:ext cx="336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20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"/>
    </mc:Choice>
    <mc:Fallback>
      <p:transition spd="slow" advTm="303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56" y="6323829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实验：图计算系统性能对比实验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76081" y="1368899"/>
            <a:ext cx="875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Wingdings" charset="2"/>
              <a:buChar char="n"/>
            </a:pPr>
            <a:r>
              <a:rPr kumimoji="1" lang="en-US" altLang="zh-CN" sz="2000" dirty="0" smtClean="0">
                <a:latin typeface="KaiTi" charset="-122"/>
                <a:ea typeface="KaiTi" charset="-122"/>
                <a:cs typeface="KaiTi" charset="-122"/>
              </a:rPr>
              <a:t>HITS</a:t>
            </a: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算法实验结果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441990" y="4423736"/>
            <a:ext cx="1225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 err="1" smtClean="0">
                <a:latin typeface="Times New Roman" charset="0"/>
                <a:ea typeface="Times New Roman" charset="0"/>
                <a:cs typeface="Times New Roman" charset="0"/>
              </a:rPr>
              <a:t>livejournal</a:t>
            </a:r>
            <a:endParaRPr kumimoji="1" lang="zh-CN" alt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91031" y="4456746"/>
            <a:ext cx="866818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smtClean="0">
                <a:latin typeface="Times New Roman" charset="0"/>
                <a:ea typeface="Times New Roman" charset="0"/>
                <a:cs typeface="Times New Roman" charset="0"/>
              </a:rPr>
              <a:t>ukweb</a:t>
            </a:r>
            <a:endParaRPr kumimoji="1" lang="zh-CN" alt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94563" y="5089919"/>
            <a:ext cx="7424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整体性能比同步计算模型</a:t>
            </a:r>
            <a:r>
              <a:rPr kumimoji="1" lang="zh-CN" altLang="en-US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快</a:t>
            </a:r>
            <a:r>
              <a:rPr kumimoji="1"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20.6%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、比异步模型</a:t>
            </a:r>
            <a:r>
              <a:rPr kumimoji="1" lang="zh-CN" altLang="en-US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快</a:t>
            </a:r>
            <a:r>
              <a:rPr kumimoji="1"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19.5%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、比传统自适应计算模型</a:t>
            </a:r>
            <a:r>
              <a:rPr kumimoji="1" lang="zh-CN" altLang="en-US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快</a:t>
            </a:r>
            <a:r>
              <a:rPr kumimoji="1" lang="en-US" altLang="zh-CN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9.86%</a:t>
            </a:r>
            <a:endParaRPr kumimoji="1" lang="zh-CN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945" y="2124849"/>
            <a:ext cx="2880000" cy="216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066" y="2124849"/>
            <a:ext cx="288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67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6"/>
    </mc:Choice>
    <mc:Fallback>
      <p:transition spd="slow" advTm="276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771" y="22343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75781" y="396405"/>
            <a:ext cx="4406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KaiTi" charset="-122"/>
                <a:ea typeface="KaiTi" charset="-122"/>
                <a:cs typeface="KaiTi" charset="-122"/>
              </a:rPr>
              <a:t>国内外研究现状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5781" y="1362599"/>
            <a:ext cx="7832797" cy="33034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sz="2000" dirty="0" smtClean="0">
                <a:latin typeface="SimHei" charset="-122"/>
                <a:ea typeface="SimHei" charset="-122"/>
                <a:cs typeface="SimHei" charset="-122"/>
              </a:rPr>
              <a:t>分布式图计算系统</a:t>
            </a:r>
            <a:endParaRPr kumimoji="1" lang="en-US" altLang="zh-CN" sz="2000" dirty="0" smtClean="0">
              <a:latin typeface="SimHei" charset="-122"/>
              <a:ea typeface="SimHei" charset="-122"/>
              <a:cs typeface="SimHei" charset="-122"/>
            </a:endParaRPr>
          </a:p>
          <a:p>
            <a:pPr marL="800100" lvl="1" indent="-34290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同步计算模型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1257300" lvl="2" indent="-342900">
              <a:spcBef>
                <a:spcPts val="700"/>
              </a:spcBef>
              <a:buFont typeface="Wingdings" charset="2"/>
              <a:buChar char="Ø"/>
            </a:pP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GRAPE, Apache 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Giraph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, Gremlin, GPS, Apache Hama, 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GiraphX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Pregel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Blogel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, GRACE, X-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Pregel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Mazin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Giraph</a:t>
            </a: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++</a:t>
            </a:r>
            <a:endParaRPr kumimoji="1" lang="en-US" altLang="zh-CN" sz="1400" dirty="0" smtClean="0">
              <a:solidFill>
                <a:srgbClr val="042A9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异步计算模型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1257300" lvl="2" indent="-342900">
              <a:spcBef>
                <a:spcPts val="700"/>
              </a:spcBef>
              <a:buFont typeface="Wingdings" charset="2"/>
              <a:buChar char="Ø"/>
            </a:pP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Maiter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kumimoji="1" lang="en-US" altLang="zh-CN" sz="1400" dirty="0" err="1">
                <a:latin typeface="Microsoft YaHei" charset="-122"/>
                <a:ea typeface="Microsoft YaHei" charset="-122"/>
                <a:cs typeface="Microsoft YaHei" charset="-122"/>
              </a:rPr>
              <a:t>PowerGraph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kumimoji="1" lang="en-US" altLang="zh-CN" sz="1400" dirty="0" err="1">
                <a:latin typeface="Microsoft YaHei" charset="-122"/>
                <a:ea typeface="Microsoft YaHei" charset="-122"/>
                <a:cs typeface="Microsoft YaHei" charset="-122"/>
              </a:rPr>
              <a:t>Graphlab</a:t>
            </a:r>
            <a:r>
              <a:rPr kumimoji="1" lang="en-US" altLang="zh-CN" sz="1400" dirty="0">
                <a:latin typeface="Microsoft YaHei" charset="-122"/>
                <a:ea typeface="Microsoft YaHei" charset="-122"/>
                <a:cs typeface="Microsoft YaHei" charset="-122"/>
              </a:rPr>
              <a:t>, </a:t>
            </a:r>
            <a:r>
              <a:rPr kumimoji="1" lang="en-US" altLang="zh-CN" sz="1400" dirty="0" err="1">
                <a:latin typeface="Microsoft YaHei" charset="-122"/>
                <a:ea typeface="Microsoft YaHei" charset="-122"/>
                <a:cs typeface="Microsoft YaHei" charset="-122"/>
              </a:rPr>
              <a:t>Powerlyra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混合计算模型</a:t>
            </a:r>
            <a:endParaRPr kumimoji="1" lang="en-US" altLang="zh-CN" dirty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1257300" lvl="2" indent="-342900">
              <a:spcBef>
                <a:spcPts val="700"/>
              </a:spcBef>
              <a:buFont typeface="Wingdings" charset="2"/>
              <a:buChar char="Ø"/>
            </a:pPr>
            <a:r>
              <a:rPr kumimoji="1" lang="en-US" altLang="zh-CN" sz="1400" dirty="0" err="1" smtClean="0">
                <a:latin typeface="Microsoft YaHei" charset="-122"/>
                <a:ea typeface="Microsoft YaHei" charset="-122"/>
                <a:cs typeface="Microsoft YaHei" charset="-122"/>
              </a:rPr>
              <a:t>PowerSwitch</a:t>
            </a:r>
            <a:endParaRPr kumimoji="1" lang="en-US" altLang="zh-CN" sz="14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800100" lvl="1" indent="-34290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传统自适应计算模型</a:t>
            </a:r>
            <a:endParaRPr kumimoji="1" lang="en-US" altLang="zh-CN" dirty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1257300" lvl="2" indent="-342900">
              <a:spcBef>
                <a:spcPts val="700"/>
              </a:spcBef>
              <a:buFont typeface="Wingdings" charset="2"/>
              <a:buChar char="Ø"/>
            </a:pPr>
            <a:r>
              <a:rPr kumimoji="1" lang="en-US" altLang="zh-CN" sz="1400" dirty="0" smtClean="0">
                <a:latin typeface="Microsoft YaHei" charset="-122"/>
                <a:ea typeface="Microsoft YaHei" charset="-122"/>
                <a:cs typeface="Microsoft YaHei" charset="-122"/>
              </a:rPr>
              <a:t>GRAPE+</a:t>
            </a:r>
            <a:endParaRPr kumimoji="1" lang="en-US" altLang="zh-CN" sz="14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5781" y="4673405"/>
            <a:ext cx="7500990" cy="2113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不足</a:t>
            </a:r>
            <a:endParaRPr kumimoji="1" lang="en-US" altLang="zh-CN" dirty="0" smtClean="0">
              <a:latin typeface="SimHei" charset="-122"/>
              <a:ea typeface="SimHei" charset="-122"/>
              <a:cs typeface="SimHei" charset="-122"/>
            </a:endParaRPr>
          </a:p>
          <a:p>
            <a:pPr marL="800100" lvl="1" indent="-34290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同步计算模型存在“木桶效应问题”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800100" lvl="1" indent="-34290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异步计算系统存在大量的冗余计算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800100" lvl="1" indent="-34290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混合计算模型为实现同步与异步间的切换，产生了额外的开销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800100" lvl="1" indent="-34290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传统自适应计算模型不具备合理的解释性与通用性</a:t>
            </a:r>
            <a:endParaRPr kumimoji="1" lang="en-US" altLang="zh-CN" sz="1400" dirty="0">
              <a:solidFill>
                <a:srgbClr val="042A98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buFont typeface="Wingdings" charset="2"/>
              <a:buChar char="n"/>
            </a:pPr>
            <a:endParaRPr kumimoji="1" lang="en-US" altLang="zh-CN" dirty="0" smtClean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9106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99"/>
    </mc:Choice>
    <mc:Fallback>
      <p:transition spd="slow" advTm="30699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56" y="6323829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实验：图计算系统性能对比实验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76081" y="1368899"/>
            <a:ext cx="87577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Wingdings" charset="2"/>
              <a:buChar char="n"/>
            </a:pPr>
            <a:r>
              <a:rPr kumimoji="1" lang="en-US" altLang="zh-CN" sz="2000" dirty="0" smtClean="0">
                <a:latin typeface="KaiTi" charset="-122"/>
                <a:ea typeface="KaiTi" charset="-122"/>
                <a:cs typeface="KaiTi" charset="-122"/>
              </a:rPr>
              <a:t>Louvain</a:t>
            </a: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算法实验结果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641686" y="4518681"/>
            <a:ext cx="122540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smtClean="0">
                <a:latin typeface="Times New Roman" charset="0"/>
                <a:ea typeface="Times New Roman" charset="0"/>
                <a:cs typeface="Times New Roman" charset="0"/>
              </a:rPr>
              <a:t>dbpedia</a:t>
            </a:r>
            <a:endParaRPr kumimoji="1" lang="zh-CN" alt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091030" y="4456746"/>
            <a:ext cx="110855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350" dirty="0" err="1" smtClean="0">
                <a:latin typeface="Times New Roman" charset="0"/>
                <a:ea typeface="Times New Roman" charset="0"/>
                <a:cs typeface="Times New Roman" charset="0"/>
              </a:rPr>
              <a:t>livejournal</a:t>
            </a:r>
            <a:endParaRPr kumimoji="1" lang="zh-CN" altLang="en-US" sz="13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94563" y="5089919"/>
            <a:ext cx="74242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latin typeface="Times New Roman" charset="0"/>
                <a:ea typeface="Times New Roman" charset="0"/>
                <a:cs typeface="Times New Roman" charset="0"/>
              </a:rPr>
              <a:t>depedia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数据集上与同步计算模型相比，具有一定的性能优势，但整体性能</a:t>
            </a:r>
            <a:r>
              <a:rPr kumimoji="1" lang="zh-CN" altLang="en-US" dirty="0">
                <a:solidFill>
                  <a:schemeClr val="accent6"/>
                </a:solidFill>
                <a:latin typeface="KaiTi" charset="-122"/>
                <a:ea typeface="KaiTi" charset="-122"/>
                <a:cs typeface="KaiTi" charset="-122"/>
              </a:rPr>
              <a:t>慢于异步和传统自适应模型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。</a:t>
            </a:r>
            <a:endParaRPr kumimoji="1" lang="zh-CN" altLang="en-US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675" y="2031625"/>
            <a:ext cx="3360000" cy="2520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40" y="2015102"/>
            <a:ext cx="3360000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57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"/>
    </mc:Choice>
    <mc:Fallback>
      <p:transition spd="slow" advTm="316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56" y="6323829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latin typeface="KaiTi" charset="-122"/>
                <a:ea typeface="KaiTi" charset="-122"/>
                <a:cs typeface="KaiTi" charset="-122"/>
              </a:rPr>
              <a:t>总结与展望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76081" y="1337369"/>
            <a:ext cx="8598707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总结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 marL="800100" lvl="1" indent="-342900">
              <a:spcBef>
                <a:spcPts val="600"/>
              </a:spcBef>
              <a:buFont typeface="Wingdings" charset="2"/>
              <a:buChar char="u"/>
            </a:pPr>
            <a:r>
              <a:rPr kumimoji="1" lang="zh-CN" altLang="en-US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提出了基于运行时间预测的自适应并行模型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，该模型可在图划分不均匀情况下，避免了同步、异步模型存在的问题，</a:t>
            </a:r>
            <a:r>
              <a:rPr kumimoji="1" lang="zh-CN" altLang="en-US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并给出自适应模型一个合理的解释</a:t>
            </a:r>
            <a:endParaRPr kumimoji="1" lang="en-US" altLang="zh-CN" dirty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800100" lvl="1" indent="-342900">
              <a:spcBef>
                <a:spcPts val="600"/>
              </a:spcBef>
              <a:buFont typeface="Wingdings" charset="2"/>
              <a:buChar char="u"/>
            </a:pPr>
            <a:r>
              <a:rPr kumimoji="1" lang="zh-CN" altLang="en-US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算法分类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，选用</a:t>
            </a:r>
            <a:r>
              <a:rPr kumimoji="1" lang="en-US" altLang="zh-CN" dirty="0">
                <a:latin typeface="KaiTi" charset="-122"/>
                <a:ea typeface="KaiTi" charset="-122"/>
                <a:cs typeface="KaiTi" charset="-122"/>
              </a:rPr>
              <a:t>8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种图应用算法，通过图算法执行过程中的活跃点行为，将算法分为</a:t>
            </a:r>
            <a:r>
              <a:rPr kumimoji="1" lang="zh-CN" altLang="en-US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持续活跃型、消息依赖性、多阶段型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三类</a:t>
            </a:r>
            <a:endParaRPr kumimoji="1" lang="en-US" altLang="zh-CN" dirty="0">
              <a:latin typeface="KaiTi" charset="-122"/>
              <a:ea typeface="KaiTi" charset="-122"/>
              <a:cs typeface="KaiTi" charset="-122"/>
            </a:endParaRPr>
          </a:p>
          <a:p>
            <a:pPr marL="800100" lvl="1" indent="-342900">
              <a:spcBef>
                <a:spcPts val="600"/>
              </a:spcBef>
              <a:buFont typeface="Wingdings" charset="2"/>
              <a:buChar char="u"/>
            </a:pP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针对每类算法，给出不同的图特征提取方案，并选用多种回归模型进行训练预测，其中随机</a:t>
            </a:r>
            <a:r>
              <a:rPr kumimoji="1" lang="zh-CN" altLang="en-US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森林模型整体具有较低的误差范围和较好的预测效果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。</a:t>
            </a:r>
            <a:endParaRPr kumimoji="1" lang="en-US" altLang="zh-CN" dirty="0">
              <a:latin typeface="KaiTi" charset="-122"/>
              <a:ea typeface="KaiTi" charset="-122"/>
              <a:cs typeface="KaiTi" charset="-122"/>
            </a:endParaRPr>
          </a:p>
          <a:p>
            <a:pPr marL="800100" lvl="1" indent="-342900">
              <a:spcBef>
                <a:spcPts val="600"/>
              </a:spcBef>
              <a:buFont typeface="Wingdings" charset="2"/>
              <a:buChar char="u"/>
            </a:pPr>
            <a:r>
              <a:rPr kumimoji="1" lang="zh-CN" altLang="en-US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扩展开发基于运行时间预测的并行图计算系统。</a:t>
            </a: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我们的系统在大部分算法下相比于同步、异步、传统自适应具有一定的性能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优势</a:t>
            </a:r>
            <a:endParaRPr kumimoji="1" lang="en-US" altLang="zh-CN" dirty="0" smtClean="0">
              <a:solidFill>
                <a:srgbClr val="FF0000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r>
              <a:rPr kumimoji="1" lang="zh-CN" altLang="en-US" sz="2000" dirty="0" smtClean="0">
                <a:latin typeface="KaiTi" charset="-122"/>
                <a:ea typeface="KaiTi" charset="-122"/>
                <a:cs typeface="KaiTi" charset="-122"/>
              </a:rPr>
              <a:t>展望</a:t>
            </a: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 marL="800100" lvl="1" indent="-342900">
              <a:spcBef>
                <a:spcPts val="600"/>
              </a:spcBef>
              <a:buFont typeface="Wingdings" charset="2"/>
              <a:buChar char="u"/>
            </a:pP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提高预测时间与期望消息量之间计算的理论保证</a:t>
            </a:r>
            <a:endParaRPr kumimoji="1" lang="en-US" altLang="zh-CN" dirty="0">
              <a:latin typeface="KaiTi" charset="-122"/>
              <a:ea typeface="KaiTi" charset="-122"/>
              <a:cs typeface="KaiTi" charset="-122"/>
            </a:endParaRPr>
          </a:p>
          <a:p>
            <a:pPr marL="800100" lvl="1" indent="-342900">
              <a:spcBef>
                <a:spcPts val="600"/>
              </a:spcBef>
              <a:buFont typeface="Wingdings" charset="2"/>
              <a:buChar char="u"/>
            </a:pPr>
            <a:r>
              <a:rPr kumimoji="1" lang="zh-CN" altLang="en-US" dirty="0">
                <a:latin typeface="KaiTi" charset="-122"/>
                <a:ea typeface="KaiTi" charset="-122"/>
                <a:cs typeface="KaiTi" charset="-122"/>
              </a:rPr>
              <a:t>从网络通信、图分区效果、底层图存储方面进行深入优化。</a:t>
            </a:r>
            <a:endParaRPr kumimoji="1" lang="en-US" altLang="zh-CN" dirty="0">
              <a:latin typeface="KaiTi" charset="-122"/>
              <a:ea typeface="KaiTi" charset="-122"/>
              <a:cs typeface="KaiT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 marL="342900" indent="-342900">
              <a:lnSpc>
                <a:spcPct val="150000"/>
              </a:lnSpc>
              <a:buFont typeface="Wingdings" charset="2"/>
              <a:buChar char="n"/>
            </a:pPr>
            <a:endParaRPr kumimoji="1" lang="en-US" altLang="zh-CN" sz="2000" dirty="0" smtClean="0">
              <a:latin typeface="KaiTi" charset="-122"/>
              <a:ea typeface="KaiTi" charset="-122"/>
              <a:cs typeface="KaiTi" charset="-122"/>
            </a:endParaRPr>
          </a:p>
          <a:p>
            <a:pPr marL="342900" lvl="1" indent="-342900">
              <a:buFont typeface="Wingdings" charset="2"/>
              <a:buChar char="n"/>
            </a:pP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8463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700"/>
    </mc:Choice>
    <mc:Fallback>
      <p:transition spd="slow" advTm="37700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8956" y="6323829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3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619182"/>
            <a:ext cx="81481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b="1" dirty="0" smtClean="0">
                <a:latin typeface="KaiTi" charset="-122"/>
                <a:ea typeface="KaiTi" charset="-122"/>
                <a:cs typeface="KaiTi" charset="-122"/>
              </a:rPr>
              <a:t>附</a:t>
            </a:r>
            <a:r>
              <a:rPr kumimoji="1" lang="en-US" altLang="zh-CN" sz="2400" b="1" dirty="0" smtClean="0">
                <a:latin typeface="KaiTi" charset="-122"/>
                <a:ea typeface="KaiTi" charset="-122"/>
                <a:cs typeface="KaiTi" charset="-122"/>
              </a:rPr>
              <a:t>1:</a:t>
            </a:r>
            <a:r>
              <a:rPr kumimoji="1" lang="zh-CN" altLang="en-US" sz="2400" b="1" dirty="0" smtClean="0">
                <a:latin typeface="KaiTi" charset="-122"/>
                <a:ea typeface="KaiTi" charset="-122"/>
                <a:cs typeface="KaiTi" charset="-122"/>
              </a:rPr>
              <a:t> 同步、异步、混合、及传统自适应模型存在的问题</a:t>
            </a:r>
            <a:endParaRPr kumimoji="1" lang="zh-CN" altLang="en-US" sz="24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3493437" y="1998925"/>
            <a:ext cx="2797004" cy="502343"/>
          </a:xfrm>
          <a:prstGeom prst="wedgeRoundRectCallout">
            <a:avLst>
              <a:gd name="adj1" fmla="val -59089"/>
              <a:gd name="adj2" fmla="val 142452"/>
              <a:gd name="adj3" fmla="val 16667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全局同步条件下，由于节点</a:t>
            </a:r>
            <a:r>
              <a:rPr kumimoji="1" lang="en-US" altLang="zh-CN" sz="135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3</a:t>
            </a:r>
            <a:r>
              <a:rPr kumimoji="1" lang="zh-CN" altLang="en-US" sz="135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计算能力弱，因此影响图计算性能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646" y="2720536"/>
            <a:ext cx="7448550" cy="3343275"/>
          </a:xfrm>
          <a:prstGeom prst="rect">
            <a:avLst/>
          </a:prstGeom>
        </p:spPr>
      </p:pic>
      <p:sp>
        <p:nvSpPr>
          <p:cNvPr id="10" name="圆角矩形标注 9"/>
          <p:cNvSpPr/>
          <p:nvPr/>
        </p:nvSpPr>
        <p:spPr>
          <a:xfrm>
            <a:off x="561273" y="3068669"/>
            <a:ext cx="1679713" cy="486440"/>
          </a:xfrm>
          <a:prstGeom prst="wedgeRoundRectCallout">
            <a:avLst>
              <a:gd name="adj1" fmla="val 137678"/>
              <a:gd name="adj2" fmla="val 11814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35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t1</a:t>
            </a:r>
            <a:r>
              <a:rPr kumimoji="1" lang="zh-CN" altLang="en-US" sz="135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时刻，产生了冗余计算</a:t>
            </a:r>
          </a:p>
        </p:txBody>
      </p:sp>
      <p:sp>
        <p:nvSpPr>
          <p:cNvPr id="11" name="圆角矩形标注 10"/>
          <p:cNvSpPr/>
          <p:nvPr/>
        </p:nvSpPr>
        <p:spPr>
          <a:xfrm>
            <a:off x="590973" y="3844248"/>
            <a:ext cx="1679713" cy="486440"/>
          </a:xfrm>
          <a:prstGeom prst="wedgeRoundRectCallout">
            <a:avLst>
              <a:gd name="adj1" fmla="val 137678"/>
              <a:gd name="adj2" fmla="val 11814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135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t1</a:t>
            </a:r>
            <a:r>
              <a:rPr kumimoji="1" lang="zh-CN" altLang="en-US" sz="135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时刻，产生了冗余计算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7029540" y="4537745"/>
            <a:ext cx="1928192" cy="596348"/>
          </a:xfrm>
          <a:prstGeom prst="wedgeRoundRectCallout">
            <a:avLst>
              <a:gd name="adj1" fmla="val -137956"/>
              <a:gd name="adj2" fmla="val -63722"/>
              <a:gd name="adj3" fmla="val 16667"/>
            </a:avLst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与同步模型相同的问题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4457533" y="3156615"/>
            <a:ext cx="1679713" cy="302048"/>
          </a:xfrm>
          <a:prstGeom prst="wedgeRoundRectCallout">
            <a:avLst>
              <a:gd name="adj1" fmla="val -92500"/>
              <a:gd name="adj2" fmla="val 83409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生成</a:t>
            </a:r>
            <a:r>
              <a:rPr kumimoji="1" lang="zh-CN" altLang="en-US" sz="135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最新消息</a:t>
            </a:r>
            <a:endParaRPr kumimoji="1" lang="zh-CN" altLang="en-US" sz="1350" dirty="0">
              <a:solidFill>
                <a:schemeClr val="tx1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14" name="圆角矩形标注 13"/>
          <p:cNvSpPr/>
          <p:nvPr/>
        </p:nvSpPr>
        <p:spPr>
          <a:xfrm>
            <a:off x="281188" y="5563304"/>
            <a:ext cx="2249178" cy="331028"/>
          </a:xfrm>
          <a:prstGeom prst="wedgeRoundRectCallout">
            <a:avLst>
              <a:gd name="adj1" fmla="val 51395"/>
              <a:gd name="adj2" fmla="val -122686"/>
              <a:gd name="adj3" fmla="val 16667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zh-CN" altLang="en-US" sz="1350" dirty="0">
                <a:solidFill>
                  <a:schemeClr val="tx1"/>
                </a:solidFill>
                <a:latin typeface="KaiTi" charset="-122"/>
                <a:ea typeface="KaiTi" charset="-122"/>
                <a:cs typeface="KaiTi" charset="-122"/>
              </a:rPr>
              <a:t>不具备解释性与通用性</a:t>
            </a:r>
          </a:p>
        </p:txBody>
      </p:sp>
      <p:sp>
        <p:nvSpPr>
          <p:cNvPr id="15" name="矩形 14"/>
          <p:cNvSpPr/>
          <p:nvPr/>
        </p:nvSpPr>
        <p:spPr>
          <a:xfrm>
            <a:off x="1447654" y="1528219"/>
            <a:ext cx="6172346" cy="30783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50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包含</a:t>
            </a:r>
            <a:r>
              <a:rPr kumimoji="1" lang="en-US" altLang="zh-CN" sz="150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3</a:t>
            </a:r>
            <a:r>
              <a:rPr kumimoji="1" lang="zh-CN" altLang="en-US" sz="1500" dirty="0">
                <a:solidFill>
                  <a:srgbClr val="FF0000"/>
                </a:solidFill>
                <a:latin typeface="KaiTi" charset="-122"/>
                <a:ea typeface="KaiTi" charset="-122"/>
                <a:cs typeface="KaiTi" charset="-122"/>
              </a:rPr>
              <a:t>个计算节点，长度代表该节点的一轮迭代的计算时间</a:t>
            </a:r>
          </a:p>
        </p:txBody>
      </p:sp>
      <p:sp>
        <p:nvSpPr>
          <p:cNvPr id="16" name="矩形 15"/>
          <p:cNvSpPr/>
          <p:nvPr/>
        </p:nvSpPr>
        <p:spPr>
          <a:xfrm>
            <a:off x="3570889" y="5271593"/>
            <a:ext cx="606973" cy="260132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05884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12"/>
    </mc:Choice>
    <mc:Fallback>
      <p:transition spd="slow" advTm="27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771" y="22343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75781" y="396405"/>
            <a:ext cx="4406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>
                <a:latin typeface="KaiTi" charset="-122"/>
                <a:ea typeface="KaiTi" charset="-122"/>
                <a:cs typeface="KaiTi" charset="-122"/>
              </a:rPr>
              <a:t>研究目标与研究内容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75781" y="1383619"/>
            <a:ext cx="8316359" cy="1320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sz="2000" dirty="0" smtClean="0">
                <a:latin typeface="SimHei" charset="-122"/>
                <a:ea typeface="SimHei" charset="-122"/>
                <a:cs typeface="SimHei" charset="-122"/>
              </a:rPr>
              <a:t>研究目标</a:t>
            </a:r>
            <a:endParaRPr kumimoji="1" lang="en-US" altLang="zh-CN" sz="2000" dirty="0" smtClean="0">
              <a:latin typeface="SimHei" charset="-122"/>
              <a:ea typeface="SimHei" charset="-122"/>
              <a:cs typeface="SimHei" charset="-122"/>
            </a:endParaRPr>
          </a:p>
          <a:p>
            <a:pPr marL="800100" lvl="1" indent="-34290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提出一个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基于运行时间预测</a:t>
            </a:r>
            <a:r>
              <a:rPr kumimoji="1" lang="zh-CN" altLang="en-US" dirty="0" smtClean="0">
                <a:latin typeface="KaiTi" charset="-122"/>
                <a:ea typeface="KaiTi" charset="-122"/>
                <a:cs typeface="KaiTi" charset="-122"/>
              </a:rPr>
              <a:t>的自适应计算模型，该模型在解决同步、异步模型下的木桶效应和冗余计算问题的同时，给出自适应模型一个合理的解释，并增加了传统自适应模型的通用性</a:t>
            </a:r>
            <a:endParaRPr kumimoji="1" lang="en-US" altLang="zh-CN" dirty="0" smtClean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5270" y="2855115"/>
            <a:ext cx="8221681" cy="3667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dirty="0" smtClean="0">
                <a:latin typeface="SimHei" charset="-122"/>
                <a:ea typeface="SimHei" charset="-122"/>
                <a:cs typeface="SimHei" charset="-122"/>
              </a:rPr>
              <a:t>主要工作</a:t>
            </a:r>
            <a:endParaRPr kumimoji="1" lang="en-US" altLang="zh-CN" dirty="0" smtClean="0">
              <a:latin typeface="SimHei" charset="-122"/>
              <a:ea typeface="SimHei" charset="-122"/>
              <a:cs typeface="SimHei" charset="-122"/>
            </a:endParaRPr>
          </a:p>
          <a:p>
            <a:pPr marL="800100" lvl="1" indent="-34290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提出了基于运行时间预测的自适应计算模型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1257300" lvl="2" indent="-34290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400" dirty="0" smtClean="0">
                <a:latin typeface="KaiTi" charset="-122"/>
                <a:ea typeface="KaiTi" charset="-122"/>
                <a:cs typeface="KaiTi" charset="-122"/>
              </a:rPr>
              <a:t>模型的定义、和总体结构</a:t>
            </a:r>
            <a:endParaRPr kumimoji="1" lang="en-US" altLang="zh-CN" sz="1400" dirty="0" smtClean="0">
              <a:latin typeface="KaiTi" charset="-122"/>
              <a:ea typeface="KaiTi" charset="-122"/>
              <a:cs typeface="KaiTi" charset="-122"/>
            </a:endParaRPr>
          </a:p>
          <a:p>
            <a:pPr marL="1257300" lvl="2" indent="-34290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400" dirty="0" smtClean="0">
                <a:latin typeface="KaiTi" charset="-122"/>
                <a:ea typeface="KaiTi" charset="-122"/>
                <a:cs typeface="KaiTi" charset="-122"/>
              </a:rPr>
              <a:t>模型的并行模式</a:t>
            </a:r>
            <a:endParaRPr kumimoji="1" lang="en-US" altLang="zh-CN" sz="1400" dirty="0" smtClean="0">
              <a:latin typeface="KaiTi" charset="-122"/>
              <a:ea typeface="KaiTi" charset="-122"/>
              <a:cs typeface="KaiTi" charset="-122"/>
            </a:endParaRPr>
          </a:p>
          <a:p>
            <a:pPr marL="1257300" lvl="2" indent="-34290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400" dirty="0" smtClean="0">
                <a:latin typeface="KaiTi" charset="-122"/>
                <a:ea typeface="KaiTi" charset="-122"/>
                <a:cs typeface="KaiTi" charset="-122"/>
              </a:rPr>
              <a:t>编程实例</a:t>
            </a:r>
            <a:endParaRPr kumimoji="1" lang="en-US" altLang="zh-CN" sz="1400" dirty="0" smtClean="0">
              <a:latin typeface="KaiTi" charset="-122"/>
              <a:ea typeface="KaiTi" charset="-122"/>
              <a:cs typeface="KaiTi" charset="-122"/>
            </a:endParaRPr>
          </a:p>
          <a:p>
            <a:pPr marL="800100" lvl="1" indent="-34290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针对多种图应用算法、进行运行时间与消息达到速率的预测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1257300" lvl="2" indent="-34290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400" dirty="0" smtClean="0">
                <a:latin typeface="KaiTi" charset="-122"/>
                <a:ea typeface="KaiTi" charset="-122"/>
                <a:cs typeface="KaiTi" charset="-122"/>
              </a:rPr>
              <a:t>分析多种算法的运行时行为，将算法进行分类</a:t>
            </a:r>
            <a:endParaRPr kumimoji="1" lang="en-US" altLang="zh-CN" sz="1400" dirty="0" smtClean="0">
              <a:latin typeface="KaiTi" charset="-122"/>
              <a:ea typeface="KaiTi" charset="-122"/>
              <a:cs typeface="KaiTi" charset="-122"/>
            </a:endParaRPr>
          </a:p>
          <a:p>
            <a:pPr marL="1257300" lvl="2" indent="-34290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400" dirty="0" smtClean="0">
                <a:latin typeface="KaiTi" charset="-122"/>
                <a:ea typeface="KaiTi" charset="-122"/>
                <a:cs typeface="KaiTi" charset="-122"/>
              </a:rPr>
              <a:t>针对每类给出不同的图计算特征提取方案</a:t>
            </a:r>
            <a:endParaRPr kumimoji="1" lang="en-US" altLang="zh-CN" sz="1400" dirty="0" smtClean="0">
              <a:latin typeface="KaiTi" charset="-122"/>
              <a:ea typeface="KaiTi" charset="-122"/>
              <a:cs typeface="KaiTi" charset="-122"/>
            </a:endParaRPr>
          </a:p>
          <a:p>
            <a:pPr marL="1257300" lvl="2" indent="-34290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400" dirty="0" smtClean="0">
                <a:latin typeface="KaiTi" charset="-122"/>
                <a:ea typeface="KaiTi" charset="-122"/>
                <a:cs typeface="KaiTi" charset="-122"/>
              </a:rPr>
              <a:t>并选用多种机器学习技术，对运行时间进行预测比较</a:t>
            </a:r>
            <a:endParaRPr kumimoji="1" lang="en-US" altLang="zh-CN" sz="1400" dirty="0" smtClean="0">
              <a:latin typeface="KaiTi" charset="-122"/>
              <a:ea typeface="KaiTi" charset="-122"/>
              <a:cs typeface="KaiTi" charset="-122"/>
            </a:endParaRPr>
          </a:p>
          <a:p>
            <a:pPr marL="800100" lvl="1" indent="-34290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扩展开发了基于</a:t>
            </a:r>
            <a:r>
              <a:rPr kumimoji="1" lang="zh-CN" altLang="en-US" dirty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运行时间预测的并行图计算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系统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1257300" lvl="2" indent="-342900">
              <a:spcBef>
                <a:spcPts val="700"/>
              </a:spcBef>
              <a:buFont typeface="Wingdings" charset="2"/>
              <a:buChar char="Ø"/>
            </a:pPr>
            <a:r>
              <a:rPr kumimoji="1" lang="zh-CN" altLang="en-US" sz="1400" dirty="0" smtClean="0">
                <a:latin typeface="KaiTi" charset="-122"/>
                <a:ea typeface="KaiTi" charset="-122"/>
                <a:cs typeface="KaiTi" charset="-122"/>
              </a:rPr>
              <a:t>系统性能评测</a:t>
            </a:r>
            <a:endParaRPr kumimoji="1" lang="en-US" altLang="zh-CN" dirty="0" smtClean="0">
              <a:latin typeface="SimHei" charset="-122"/>
              <a:ea typeface="SimHei" charset="-122"/>
              <a:cs typeface="Sim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327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496"/>
    </mc:Choice>
    <mc:Fallback>
      <p:transition spd="slow" advTm="6149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771" y="223438"/>
            <a:ext cx="815369" cy="815369"/>
          </a:xfrm>
          <a:prstGeom prst="rect">
            <a:avLst/>
          </a:prstGeom>
          <a:blipFill>
            <a:blip r:embed="rId3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75781" y="396405"/>
            <a:ext cx="4406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 dirty="0" smtClean="0">
                <a:latin typeface="KaiTi" charset="-122"/>
                <a:ea typeface="KaiTi" charset="-122"/>
                <a:cs typeface="KaiTi" charset="-122"/>
              </a:rPr>
              <a:t>相关技术</a:t>
            </a:r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5781" y="1344405"/>
            <a:ext cx="3087970" cy="1133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en-US" altLang="zh-CN" sz="2000" dirty="0" smtClean="0">
                <a:latin typeface="Times New Roman" charset="0"/>
                <a:ea typeface="Times New Roman" charset="0"/>
                <a:cs typeface="Times New Roman" charset="0"/>
              </a:rPr>
              <a:t>PIE</a:t>
            </a:r>
            <a:r>
              <a:rPr kumimoji="1" lang="zh-CN" altLang="en-US" sz="2000" dirty="0" smtClean="0">
                <a:latin typeface="SimHei" charset="-122"/>
                <a:ea typeface="SimHei" charset="-122"/>
                <a:cs typeface="SimHei" charset="-122"/>
              </a:rPr>
              <a:t>编程模型</a:t>
            </a:r>
            <a:endParaRPr kumimoji="1" lang="en-US" altLang="zh-CN" sz="2000" dirty="0" smtClean="0">
              <a:latin typeface="SimHei" charset="-122"/>
              <a:ea typeface="SimHei" charset="-122"/>
              <a:cs typeface="SimHei" charset="-122"/>
            </a:endParaRPr>
          </a:p>
          <a:p>
            <a:pPr marL="800100" lvl="1" indent="-34290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以子图为中心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800100" lvl="1" indent="-34290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可使用单机图算法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716885" y="2368542"/>
            <a:ext cx="1454320" cy="5615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Coordinator</a:t>
            </a:r>
            <a:endParaRPr kumimoji="1" lang="zh-CN" altLang="en-US" sz="13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935095" y="3184553"/>
            <a:ext cx="1331729" cy="47846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Worker</a:t>
            </a:r>
            <a:endParaRPr kumimoji="1" lang="zh-CN" altLang="en-US" sz="13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592203" y="3184553"/>
            <a:ext cx="1331729" cy="47846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Worker</a:t>
            </a:r>
            <a:endParaRPr kumimoji="1" lang="zh-CN" altLang="en-US" sz="13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2" name="直线连接符 11"/>
          <p:cNvCxnSpPr/>
          <p:nvPr/>
        </p:nvCxnSpPr>
        <p:spPr>
          <a:xfrm>
            <a:off x="1181427" y="3062890"/>
            <a:ext cx="6689035" cy="8364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1935095" y="4342424"/>
            <a:ext cx="1331729" cy="47846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5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Worker</a:t>
            </a:r>
            <a:endParaRPr kumimoji="1" lang="zh-CN" altLang="en-US" sz="13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592203" y="4342424"/>
            <a:ext cx="1331729" cy="47846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Worker</a:t>
            </a:r>
            <a:endParaRPr kumimoji="1" lang="zh-CN" altLang="en-US" sz="13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直线箭头连接符 14"/>
          <p:cNvCxnSpPr>
            <a:stCxn id="32" idx="0"/>
            <a:endCxn id="31" idx="1"/>
          </p:cNvCxnSpPr>
          <p:nvPr/>
        </p:nvCxnSpPr>
        <p:spPr>
          <a:xfrm flipV="1">
            <a:off x="2600960" y="2649327"/>
            <a:ext cx="1115925" cy="53522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>
            <a:stCxn id="33" idx="0"/>
            <a:endCxn id="31" idx="3"/>
          </p:cNvCxnSpPr>
          <p:nvPr/>
        </p:nvCxnSpPr>
        <p:spPr>
          <a:xfrm flipH="1" flipV="1">
            <a:off x="5171205" y="2649327"/>
            <a:ext cx="1086863" cy="53522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stCxn id="40" idx="0"/>
            <a:endCxn id="32" idx="2"/>
          </p:cNvCxnSpPr>
          <p:nvPr/>
        </p:nvCxnSpPr>
        <p:spPr>
          <a:xfrm flipV="1">
            <a:off x="2600960" y="3663018"/>
            <a:ext cx="0" cy="67940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V="1">
            <a:off x="6241397" y="3663018"/>
            <a:ext cx="0" cy="679406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V="1">
            <a:off x="3266824" y="4580944"/>
            <a:ext cx="702471" cy="1427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4854946" y="4579905"/>
            <a:ext cx="737258" cy="0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4235082" y="4350394"/>
            <a:ext cx="47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mr-IN" altLang="zh-CN" sz="2400" b="1" dirty="0"/>
              <a:t>…</a:t>
            </a:r>
            <a:endParaRPr kumimoji="1" lang="zh-CN" altLang="en-US" sz="2400" b="1" dirty="0"/>
          </a:p>
        </p:txBody>
      </p:sp>
      <p:sp>
        <p:nvSpPr>
          <p:cNvPr id="22" name="弧 21"/>
          <p:cNvSpPr/>
          <p:nvPr/>
        </p:nvSpPr>
        <p:spPr>
          <a:xfrm flipV="1">
            <a:off x="3006293" y="4021336"/>
            <a:ext cx="2926037" cy="1396131"/>
          </a:xfrm>
          <a:prstGeom prst="arc">
            <a:avLst>
              <a:gd name="adj1" fmla="val 1157308"/>
              <a:gd name="adj2" fmla="val 9761535"/>
            </a:avLst>
          </a:prstGeom>
          <a:ln w="41275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23" name="圆角矩形 22"/>
          <p:cNvSpPr/>
          <p:nvPr/>
        </p:nvSpPr>
        <p:spPr>
          <a:xfrm>
            <a:off x="3618060" y="5347543"/>
            <a:ext cx="1454320" cy="56157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35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Coordinator</a:t>
            </a:r>
            <a:endParaRPr kumimoji="1" lang="zh-CN" altLang="en-US" sz="135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4" name="直线连接符 23"/>
          <p:cNvCxnSpPr/>
          <p:nvPr/>
        </p:nvCxnSpPr>
        <p:spPr>
          <a:xfrm>
            <a:off x="1119405" y="5192362"/>
            <a:ext cx="6689035" cy="8364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线箭头连接符 24"/>
          <p:cNvCxnSpPr>
            <a:endCxn id="40" idx="2"/>
          </p:cNvCxnSpPr>
          <p:nvPr/>
        </p:nvCxnSpPr>
        <p:spPr>
          <a:xfrm flipH="1" flipV="1">
            <a:off x="2600960" y="4820890"/>
            <a:ext cx="1017100" cy="80743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箭头连接符 25"/>
          <p:cNvCxnSpPr>
            <a:endCxn id="41" idx="2"/>
          </p:cNvCxnSpPr>
          <p:nvPr/>
        </p:nvCxnSpPr>
        <p:spPr>
          <a:xfrm flipV="1">
            <a:off x="5072379" y="4820890"/>
            <a:ext cx="1185689" cy="807439"/>
          </a:xfrm>
          <a:prstGeom prst="straightConnector1">
            <a:avLst/>
          </a:prstGeom>
          <a:ln w="38100">
            <a:solidFill>
              <a:schemeClr val="accent1">
                <a:lumMod val="7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/>
              <p:cNvSpPr txBox="1"/>
              <p:nvPr/>
            </p:nvSpPr>
            <p:spPr>
              <a:xfrm>
                <a:off x="6100749" y="2211712"/>
                <a:ext cx="743089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500" i="1">
                          <a:latin typeface="Cambria Math" charset="0"/>
                        </a:rPr>
                        <m:t>𝑞𝑢𝑒𝑟𝑦</m:t>
                      </m:r>
                      <m:r>
                        <a:rPr kumimoji="1" lang="en-US" altLang="zh-CN" sz="1500" i="1">
                          <a:latin typeface="Cambria Math" charset="0"/>
                        </a:rPr>
                        <m:t> </m:t>
                      </m:r>
                      <m:r>
                        <a:rPr kumimoji="1" lang="en-US" altLang="zh-CN" sz="1500" i="1">
                          <a:latin typeface="Cambria Math" charset="0"/>
                        </a:rPr>
                        <m:t>𝑄</m:t>
                      </m:r>
                    </m:oMath>
                  </m:oMathPara>
                </a14:m>
                <a:endParaRPr kumimoji="1" lang="zh-CN" altLang="en-US" sz="1500" dirty="0"/>
              </a:p>
            </p:txBody>
          </p:sp>
        </mc:Choice>
        <mc:Fallback xmlns=""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0749" y="2211712"/>
                <a:ext cx="743089" cy="230832"/>
              </a:xfrm>
              <a:prstGeom prst="rect">
                <a:avLst/>
              </a:prstGeom>
              <a:blipFill rotWithShape="0">
                <a:blip r:embed="rId5"/>
                <a:stretch>
                  <a:fillRect l="-4918" t="-142105" r="-6557" b="-17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曲线连接符 27"/>
          <p:cNvCxnSpPr/>
          <p:nvPr/>
        </p:nvCxnSpPr>
        <p:spPr>
          <a:xfrm rot="10800000" flipV="1">
            <a:off x="5268677" y="2335996"/>
            <a:ext cx="734600" cy="230378"/>
          </a:xfrm>
          <a:prstGeom prst="curvedConnector3">
            <a:avLst>
              <a:gd name="adj1" fmla="val 48647"/>
            </a:avLst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1910607" y="3692499"/>
                <a:ext cx="53623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500" i="1">
                          <a:latin typeface="Cambria Math" charset="0"/>
                        </a:rPr>
                        <m:t>𝑄</m:t>
                      </m:r>
                      <m:r>
                        <a:rPr kumimoji="1" lang="en-US" altLang="zh-CN" sz="15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1500" i="1">
                          <a:latin typeface="Cambria Math" charset="0"/>
                        </a:rPr>
                        <m:t>𝐹</m:t>
                      </m:r>
                      <m:r>
                        <a:rPr kumimoji="1" lang="en-US" altLang="zh-CN" sz="1500" i="1" baseline="-25000">
                          <a:latin typeface="Cambria Math" charset="0"/>
                        </a:rPr>
                        <m:t>1</m:t>
                      </m:r>
                      <m:r>
                        <a:rPr kumimoji="1" lang="en-US" altLang="zh-CN" sz="15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500" dirty="0"/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0607" y="3692499"/>
                <a:ext cx="536237" cy="230832"/>
              </a:xfrm>
              <a:prstGeom prst="rect">
                <a:avLst/>
              </a:prstGeom>
              <a:blipFill rotWithShape="0">
                <a:blip r:embed="rId6"/>
                <a:stretch>
                  <a:fillRect l="-10227" t="-2632" r="-12500" b="-3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/>
              <p:cNvSpPr txBox="1"/>
              <p:nvPr/>
            </p:nvSpPr>
            <p:spPr>
              <a:xfrm>
                <a:off x="5525591" y="3726761"/>
                <a:ext cx="63087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500" i="1">
                          <a:latin typeface="Cambria Math" charset="0"/>
                        </a:rPr>
                        <m:t>𝑄</m:t>
                      </m:r>
                      <m:r>
                        <a:rPr kumimoji="1" lang="en-US" altLang="zh-CN" sz="15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1500" i="1">
                          <a:latin typeface="Cambria Math" charset="0"/>
                        </a:rPr>
                        <m:t>𝐹𝑚</m:t>
                      </m:r>
                      <m:r>
                        <a:rPr kumimoji="1" lang="en-US" altLang="zh-CN" sz="15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500" dirty="0"/>
              </a:p>
            </p:txBody>
          </p:sp>
        </mc:Choice>
        <mc:Fallback xmlns=""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5591" y="3726761"/>
                <a:ext cx="630878" cy="230832"/>
              </a:xfrm>
              <a:prstGeom prst="rect">
                <a:avLst/>
              </a:prstGeom>
              <a:blipFill rotWithShape="0">
                <a:blip r:embed="rId7"/>
                <a:stretch>
                  <a:fillRect l="-8654" r="-9615" b="-3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线连接符 30"/>
          <p:cNvCxnSpPr/>
          <p:nvPr/>
        </p:nvCxnSpPr>
        <p:spPr>
          <a:xfrm>
            <a:off x="1104371" y="4004991"/>
            <a:ext cx="6689035" cy="9200"/>
          </a:xfrm>
          <a:prstGeom prst="line">
            <a:avLst/>
          </a:prstGeom>
          <a:ln w="25400">
            <a:solidFill>
              <a:schemeClr val="tx1"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/>
              <p:cNvSpPr txBox="1"/>
              <p:nvPr/>
            </p:nvSpPr>
            <p:spPr>
              <a:xfrm>
                <a:off x="1718058" y="4898027"/>
                <a:ext cx="936988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500" i="1">
                          <a:latin typeface="Cambria Math" charset="0"/>
                        </a:rPr>
                        <m:t>𝑄</m:t>
                      </m:r>
                      <m:r>
                        <a:rPr kumimoji="1" lang="en-US" altLang="zh-CN" sz="15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1500" i="1">
                          <a:latin typeface="Cambria Math" charset="0"/>
                        </a:rPr>
                        <m:t>𝐹</m:t>
                      </m:r>
                      <m:r>
                        <a:rPr kumimoji="1" lang="en-US" altLang="zh-CN" sz="1500" i="1" baseline="-25000">
                          <a:latin typeface="Cambria Math" charset="0"/>
                        </a:rPr>
                        <m:t>1</m:t>
                      </m:r>
                      <m:r>
                        <a:rPr kumimoji="1" lang="en-US" altLang="zh-CN" sz="1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⨁</m:t>
                      </m:r>
                      <m:r>
                        <a:rPr kumimoji="1" lang="en-US" altLang="zh-CN" sz="1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𝑀</m:t>
                      </m:r>
                      <m:r>
                        <a:rPr kumimoji="1" lang="en-US" altLang="zh-CN" sz="1500" i="1" baseline="-25000">
                          <a:latin typeface="Cambria Math" charset="0"/>
                          <a:ea typeface="Cambria Math" charset="0"/>
                          <a:cs typeface="Cambria Math" charset="0"/>
                        </a:rPr>
                        <m:t>1</m:t>
                      </m:r>
                      <m:r>
                        <a:rPr kumimoji="1" lang="en-US" altLang="zh-CN" sz="15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500" dirty="0"/>
              </a:p>
            </p:txBody>
          </p:sp>
        </mc:Choice>
        <mc:Fallback xmlns=""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058" y="4898027"/>
                <a:ext cx="936988" cy="230832"/>
              </a:xfrm>
              <a:prstGeom prst="rect">
                <a:avLst/>
              </a:prstGeom>
              <a:blipFill rotWithShape="0">
                <a:blip r:embed="rId8"/>
                <a:stretch>
                  <a:fillRect l="-5844" r="-6494" b="-3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/>
              <p:cNvSpPr txBox="1"/>
              <p:nvPr/>
            </p:nvSpPr>
            <p:spPr>
              <a:xfrm>
                <a:off x="6240342" y="4918291"/>
                <a:ext cx="1126270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500" i="1">
                          <a:latin typeface="Cambria Math" charset="0"/>
                        </a:rPr>
                        <m:t>𝑄</m:t>
                      </m:r>
                      <m:r>
                        <a:rPr kumimoji="1" lang="en-US" altLang="zh-CN" sz="15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1500" i="1">
                          <a:latin typeface="Cambria Math" charset="0"/>
                        </a:rPr>
                        <m:t>𝐹𝑚</m:t>
                      </m:r>
                      <m:r>
                        <a:rPr kumimoji="1" lang="en-US" altLang="zh-CN" sz="1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⨁</m:t>
                      </m:r>
                      <m:r>
                        <a:rPr kumimoji="1" lang="en-US" altLang="zh-CN" sz="15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𝑀𝑚</m:t>
                      </m:r>
                      <m:r>
                        <a:rPr kumimoji="1" lang="en-US" altLang="zh-CN" sz="15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500" dirty="0"/>
              </a:p>
            </p:txBody>
          </p:sp>
        </mc:Choice>
        <mc:Fallback xmlns=""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342" y="4918291"/>
                <a:ext cx="1126270" cy="230832"/>
              </a:xfrm>
              <a:prstGeom prst="rect">
                <a:avLst/>
              </a:prstGeom>
              <a:blipFill rotWithShape="0">
                <a:blip r:embed="rId9"/>
                <a:stretch>
                  <a:fillRect l="-4891" t="-2632" r="-5435" b="-3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/>
              <p:cNvSpPr txBox="1"/>
              <p:nvPr/>
            </p:nvSpPr>
            <p:spPr>
              <a:xfrm>
                <a:off x="4175880" y="6004338"/>
                <a:ext cx="478977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500" i="1">
                          <a:latin typeface="Cambria Math" charset="0"/>
                        </a:rPr>
                        <m:t>𝑄</m:t>
                      </m:r>
                      <m:r>
                        <a:rPr kumimoji="1" lang="en-US" altLang="zh-CN" sz="1500" i="1">
                          <a:latin typeface="Cambria Math" charset="0"/>
                        </a:rPr>
                        <m:t>(</m:t>
                      </m:r>
                      <m:r>
                        <a:rPr kumimoji="1" lang="en-US" altLang="zh-CN" sz="1500" i="1">
                          <a:latin typeface="Cambria Math" charset="0"/>
                        </a:rPr>
                        <m:t>𝐺</m:t>
                      </m:r>
                      <m:r>
                        <a:rPr kumimoji="1" lang="en-US" altLang="zh-CN" sz="1500" i="1">
                          <a:latin typeface="Cambria Math" charset="0"/>
                        </a:rPr>
                        <m:t>)</m:t>
                      </m:r>
                    </m:oMath>
                  </m:oMathPara>
                </a14:m>
                <a:endParaRPr kumimoji="1" lang="zh-CN" altLang="en-US" sz="1500" dirty="0"/>
              </a:p>
            </p:txBody>
          </p:sp>
        </mc:Choice>
        <mc:Fallback xmlns=""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5880" y="6004338"/>
                <a:ext cx="478977" cy="230832"/>
              </a:xfrm>
              <a:prstGeom prst="rect">
                <a:avLst/>
              </a:prstGeom>
              <a:blipFill rotWithShape="0">
                <a:blip r:embed="rId10"/>
                <a:stretch>
                  <a:fillRect l="-11392" t="-2632" r="-12658" b="-3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/>
          <p:cNvSpPr txBox="1"/>
          <p:nvPr/>
        </p:nvSpPr>
        <p:spPr>
          <a:xfrm>
            <a:off x="7643699" y="3369067"/>
            <a:ext cx="9397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i="1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kumimoji="1" lang="en-US" altLang="zh-CN" b="1" i="1" dirty="0" err="1">
                <a:latin typeface="Times New Roman" charset="0"/>
                <a:ea typeface="Times New Roman" charset="0"/>
                <a:cs typeface="Times New Roman" charset="0"/>
              </a:rPr>
              <a:t>Eval</a:t>
            </a:r>
            <a:endParaRPr kumimoji="1" lang="zh-CN" altLang="en-US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620972" y="4394528"/>
            <a:ext cx="96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i="1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kumimoji="1" lang="en-US" altLang="zh-CN" b="1" i="1" dirty="0" err="1">
                <a:latin typeface="Times New Roman" charset="0"/>
                <a:ea typeface="Times New Roman" charset="0"/>
                <a:cs typeface="Times New Roman" charset="0"/>
              </a:rPr>
              <a:t>ncEval</a:t>
            </a:r>
            <a:endParaRPr kumimoji="1" lang="zh-CN" altLang="en-US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573401" y="5383217"/>
            <a:ext cx="108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i="1" dirty="0">
                <a:latin typeface="Times New Roman" charset="0"/>
                <a:ea typeface="Times New Roman" charset="0"/>
                <a:cs typeface="Times New Roman" charset="0"/>
              </a:rPr>
              <a:t>Assembl</a:t>
            </a:r>
            <a:r>
              <a:rPr kumimoji="1" lang="en-US" altLang="zh-CN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</a:t>
            </a:r>
            <a:endParaRPr kumimoji="1" lang="zh-CN" altLang="en-US" b="1" i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8" name="左弧形箭头 37"/>
          <p:cNvSpPr/>
          <p:nvPr/>
        </p:nvSpPr>
        <p:spPr>
          <a:xfrm rot="10800000" flipH="1">
            <a:off x="8346989" y="4160444"/>
            <a:ext cx="398721" cy="745604"/>
          </a:xfrm>
          <a:prstGeom prst="curvedLeft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3594320" y="3272392"/>
                <a:ext cx="1687385" cy="2308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15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𝑮</m:t>
                      </m:r>
                      <m:r>
                        <a:rPr kumimoji="1" lang="en-US" altLang="zh-CN" sz="15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={ </m:t>
                      </m:r>
                      <m:r>
                        <a:rPr kumimoji="1" lang="en-US" altLang="zh-CN" sz="15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𝑭</m:t>
                      </m:r>
                      <m:r>
                        <a:rPr kumimoji="1" lang="en-US" altLang="zh-CN" sz="1500" b="1" i="1" baseline="-25000">
                          <a:solidFill>
                            <a:srgbClr val="FF0000"/>
                          </a:solidFill>
                          <a:latin typeface="Cambria Math" charset="0"/>
                        </a:rPr>
                        <m:t>𝟏</m:t>
                      </m:r>
                      <m:r>
                        <a:rPr kumimoji="1" lang="en-US" altLang="zh-CN" sz="15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, </m:t>
                      </m:r>
                      <m:r>
                        <a:rPr kumimoji="1" lang="en-US" altLang="zh-CN" sz="15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𝑭</m:t>
                      </m:r>
                      <m:r>
                        <a:rPr kumimoji="1" lang="en-US" altLang="zh-CN" sz="1500" b="1" i="1" baseline="-25000">
                          <a:solidFill>
                            <a:srgbClr val="FF0000"/>
                          </a:solidFill>
                          <a:latin typeface="Cambria Math" charset="0"/>
                        </a:rPr>
                        <m:t>𝟐</m:t>
                      </m:r>
                      <m:r>
                        <a:rPr kumimoji="1" lang="en-US" altLang="zh-CN" sz="15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, …</m:t>
                      </m:r>
                      <m:r>
                        <a:rPr kumimoji="1" lang="en-US" altLang="zh-CN" sz="15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𝑭𝒎</m:t>
                      </m:r>
                      <m:r>
                        <a:rPr kumimoji="1" lang="en-US" altLang="zh-CN" sz="1500" b="1" i="1">
                          <a:solidFill>
                            <a:srgbClr val="FF0000"/>
                          </a:solidFill>
                          <a:latin typeface="Cambria Math" charset="0"/>
                        </a:rPr>
                        <m:t> }</m:t>
                      </m:r>
                    </m:oMath>
                  </m:oMathPara>
                </a14:m>
                <a:endParaRPr kumimoji="1" lang="zh-CN" altLang="en-US" sz="15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4320" y="3272392"/>
                <a:ext cx="1687385" cy="230832"/>
              </a:xfrm>
              <a:prstGeom prst="rect">
                <a:avLst/>
              </a:prstGeom>
              <a:blipFill rotWithShape="0">
                <a:blip r:embed="rId11"/>
                <a:stretch>
                  <a:fillRect l="-1812" t="-142105" r="-3623" b="-1736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本框 39"/>
          <p:cNvSpPr txBox="1"/>
          <p:nvPr/>
        </p:nvSpPr>
        <p:spPr>
          <a:xfrm>
            <a:off x="4503699" y="3622121"/>
            <a:ext cx="65" cy="20774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sz="1350" dirty="0"/>
          </a:p>
        </p:txBody>
      </p:sp>
      <p:cxnSp>
        <p:nvCxnSpPr>
          <p:cNvPr id="41" name="直线箭头连接符 40"/>
          <p:cNvCxnSpPr/>
          <p:nvPr/>
        </p:nvCxnSpPr>
        <p:spPr>
          <a:xfrm>
            <a:off x="3306169" y="3406410"/>
            <a:ext cx="312226" cy="2222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/>
          <p:nvPr/>
        </p:nvCxnSpPr>
        <p:spPr>
          <a:xfrm>
            <a:off x="5244734" y="3403268"/>
            <a:ext cx="312226" cy="2222"/>
          </a:xfrm>
          <a:prstGeom prst="straightConnector1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116684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89"/>
    </mc:Choice>
    <mc:Fallback>
      <p:transition spd="slow" advTm="342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5" grpId="0"/>
      <p:bldP spid="36" grpId="0"/>
      <p:bldP spid="37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3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研究内容</a:t>
            </a:r>
            <a:r>
              <a:rPr kumimoji="1"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kumimoji="1" lang="en-US" altLang="zh-CN" sz="2800" b="1" dirty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 基于运行时间预测的自适应计算模型</a:t>
            </a:r>
          </a:p>
          <a:p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7062" y="3074261"/>
            <a:ext cx="3087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sz="2000" dirty="0" smtClean="0">
                <a:latin typeface="SimHei" charset="-122"/>
                <a:ea typeface="SimHei" charset="-122"/>
                <a:cs typeface="SimHei" charset="-122"/>
              </a:rPr>
              <a:t>模型定义</a:t>
            </a:r>
            <a:endParaRPr kumimoji="1" lang="en-US" altLang="zh-CN" sz="2000" dirty="0" smtClean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2141492" y="3946505"/>
            <a:ext cx="2087629" cy="333884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44" name="圆角矩形 43"/>
          <p:cNvSpPr/>
          <p:nvPr/>
        </p:nvSpPr>
        <p:spPr>
          <a:xfrm>
            <a:off x="2250732" y="3596787"/>
            <a:ext cx="1711831" cy="346887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45" name="圆角矩形 44"/>
          <p:cNvSpPr/>
          <p:nvPr/>
        </p:nvSpPr>
        <p:spPr>
          <a:xfrm>
            <a:off x="4980950" y="3631267"/>
            <a:ext cx="925863" cy="294489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1357723" y="3548522"/>
                <a:ext cx="5209681" cy="7318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charset="0"/>
                            </a:rPr>
                            <m:t>𝐷𝑆</m:t>
                          </m:r>
                        </m:e>
                        <m:sub>
                          <m:r>
                            <a:rPr lang="en-US" altLang="zh-CN" sz="1600" i="1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>
                          <a:latin typeface="Cambria Math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zh-CN" sz="1600" i="1">
                              <a:latin typeface="Cambria Math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sz="1600" i="1">
                                  <a:latin typeface="Cambria Math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  ( </m:t>
                                  </m:r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∗ </m:t>
                              </m:r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 − </m:t>
                              </m:r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 ) / </m:t>
                              </m:r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  −</m:t>
                              </m:r>
                              <m:sSubSup>
                                <m:sSubSupPr>
                                  <m:ctrlPr>
                                    <a:rPr lang="zh-CN" altLang="zh-CN" sz="1600" i="1">
                                      <a:latin typeface="Cambria Math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𝑖𝑑𝑙𝑒</m:t>
                                  </m:r>
                                </m:sub>
                                <m:sup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𝑖</m:t>
                                  </m:r>
                                </m:sup>
                              </m:sSubSup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      </m:t>
                              </m:r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zh-CN" altLang="en-US" sz="1600" i="1">
                                      <a:latin typeface="Cambria Math" charset="0"/>
                                    </a:rPr>
                                    <m:t> </m:t>
                                  </m:r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 ( </m:t>
                                  </m:r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∗ </m:t>
                              </m:r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)&gt;  </m:t>
                              </m:r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d>
                                <m:dPr>
                                  <m:ctrlPr>
                                    <a:rPr lang="zh-CN" altLang="zh-CN" sz="1600" i="1"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 </m:t>
                                  </m:r>
                                  <m:sSub>
                                    <m:sSubPr>
                                      <m:ctrlPr>
                                        <a:rPr lang="zh-CN" altLang="zh-CN" sz="16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charset="0"/>
                                        </a:rPr>
                                        <m:t>𝜂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+ ∆</m:t>
                                  </m:r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𝑡</m:t>
                                  </m:r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∗ </m:t>
                                  </m:r>
                                  <m:sSub>
                                    <m:sSubPr>
                                      <m:ctrlPr>
                                        <a:rPr lang="zh-CN" altLang="zh-CN" sz="16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∗ </m:t>
                                  </m:r>
                                  <m:sSub>
                                    <m:sSubPr>
                                      <m:ctrlPr>
                                        <a:rPr lang="zh-CN" altLang="zh-CN" sz="1600" i="1">
                                          <a:latin typeface="Cambria Math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600" i="1">
                                          <a:latin typeface="Cambria Math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 </m:t>
                                  </m:r>
                                </m:e>
                              </m:d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/ </m:t>
                              </m:r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− </m:t>
                                  </m:r>
                                  <m:sSubSup>
                                    <m:sSubSupPr>
                                      <m:ctrlPr>
                                        <a:rPr lang="zh-CN" altLang="zh-CN" sz="1600" i="1">
                                          <a:latin typeface="Cambria Math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1600" i="1">
                                          <a:latin typeface="Cambria Math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altLang="zh-CN" sz="1600" i="1">
                                          <a:latin typeface="Cambria Math" charset="0"/>
                                        </a:rPr>
                                        <m:t>𝑖𝑑𝑙𝑒</m:t>
                                      </m:r>
                                    </m:sub>
                                    <m:sup>
                                      <m:r>
                                        <a:rPr lang="en-US" altLang="zh-CN" sz="1600" i="1"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   ( </m:t>
                                  </m:r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∗ </m:t>
                              </m:r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𝑠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charset="0"/>
                                </a:rPr>
                                <m:t>)≤  </m:t>
                              </m:r>
                              <m:sSub>
                                <m:sSubPr>
                                  <m:ctrlPr>
                                    <a:rPr lang="zh-CN" altLang="zh-CN" sz="1600" i="1">
                                      <a:latin typeface="Cambria Math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𝜂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lang="en-US" altLang="zh-CN" sz="1600">
                          <a:latin typeface="Cambria Math" charset="0"/>
                        </a:rPr>
                        <m:t> </m:t>
                      </m:r>
                    </m:oMath>
                  </m:oMathPara>
                </a14:m>
                <a:endParaRPr lang="zh-CN" altLang="zh-CN" sz="1600" dirty="0"/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7723" y="3548522"/>
                <a:ext cx="5209681" cy="731867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线箭头连接符 46"/>
          <p:cNvCxnSpPr/>
          <p:nvPr/>
        </p:nvCxnSpPr>
        <p:spPr>
          <a:xfrm flipV="1">
            <a:off x="6712871" y="3943674"/>
            <a:ext cx="611228" cy="2"/>
          </a:xfrm>
          <a:prstGeom prst="straightConnector1">
            <a:avLst/>
          </a:prstGeom>
          <a:ln w="8255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537029" y="3729789"/>
            <a:ext cx="11349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i="1" dirty="0" err="1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kumimoji="1" lang="en-US" altLang="zh-CN" b="1" i="1" dirty="0" err="1">
                <a:latin typeface="Times New Roman" charset="0"/>
                <a:ea typeface="Times New Roman" charset="0"/>
                <a:cs typeface="Times New Roman" charset="0"/>
              </a:rPr>
              <a:t>ncEval</a:t>
            </a:r>
            <a:endParaRPr kumimoji="1" lang="zh-CN" altLang="en-US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375781" y="1192982"/>
            <a:ext cx="8221681" cy="2331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sz="2000" dirty="0" smtClean="0">
                <a:latin typeface="SimHei" charset="-122"/>
                <a:ea typeface="SimHei" charset="-122"/>
                <a:cs typeface="SimHei" charset="-122"/>
              </a:rPr>
              <a:t>模型核心思想</a:t>
            </a:r>
            <a:endParaRPr kumimoji="1" lang="en-US" altLang="zh-CN" sz="2000" dirty="0" smtClean="0">
              <a:latin typeface="SimHei" charset="-122"/>
              <a:ea typeface="SimHei" charset="-122"/>
              <a:cs typeface="SimHei" charset="-122"/>
            </a:endParaRPr>
          </a:p>
          <a:p>
            <a:pPr marL="742950" lvl="1" indent="-28575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计算节点在每轮计算开始前，选择性的等待一段时间，以接收更多的消息量，提高计算质量，加快收敛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742950" lvl="1" indent="-28575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每个计算节点通过对</a:t>
            </a:r>
            <a:r>
              <a:rPr kumimoji="1" lang="zh-CN" altLang="en-US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运行时间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与</a:t>
            </a:r>
            <a:r>
              <a:rPr kumimoji="1" lang="zh-CN" altLang="en-US" dirty="0" smtClean="0">
                <a:solidFill>
                  <a:srgbClr val="C00000"/>
                </a:solidFill>
                <a:latin typeface="KaiTi" charset="-122"/>
                <a:ea typeface="KaiTi" charset="-122"/>
                <a:cs typeface="KaiTi" charset="-122"/>
              </a:rPr>
              <a:t>消息到达速率</a:t>
            </a:r>
            <a:r>
              <a:rPr kumimoji="1" lang="zh-CN" altLang="en-US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的预测，求出期望消息量，并根据与已接收消息量的比较结果，计算得出等待时间</a:t>
            </a: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742950" lvl="1" indent="-285750">
              <a:spcBef>
                <a:spcPts val="700"/>
              </a:spcBef>
              <a:buFont typeface="Wingdings" charset="2"/>
              <a:buChar char="u"/>
            </a:pPr>
            <a:endParaRPr kumimoji="1" lang="zh-CN" altLang="en-US" dirty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  <a:p>
            <a:pPr marL="742950" lvl="1" indent="-285750">
              <a:buFont typeface="Wingdings" charset="2"/>
              <a:buChar char="n"/>
            </a:pPr>
            <a:endParaRPr kumimoji="1" lang="en-US" altLang="zh-CN" dirty="0" smtClean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367572" y="4303942"/>
                <a:ext cx="7170648" cy="22602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charset="2"/>
                  <a:buChar char="n"/>
                </a:pPr>
                <a:r>
                  <a:rPr kumimoji="1" lang="zh-CN" altLang="en-US" sz="2000" dirty="0" smtClean="0">
                    <a:latin typeface="SimHei" charset="-122"/>
                    <a:ea typeface="SimHei" charset="-122"/>
                    <a:cs typeface="SimHei" charset="-122"/>
                  </a:rPr>
                  <a:t>参数解释</a:t>
                </a:r>
                <a:endParaRPr kumimoji="1" lang="en-US" altLang="zh-CN" sz="2000" dirty="0">
                  <a:latin typeface="SimHei" charset="-122"/>
                  <a:ea typeface="SimHei" charset="-122"/>
                  <a:cs typeface="SimHei" charset="-122"/>
                </a:endParaRPr>
              </a:p>
              <a:p>
                <a:pPr marL="742950" lvl="1" indent="-285750">
                  <a:spcBef>
                    <a:spcPts val="700"/>
                  </a:spcBef>
                  <a:buFont typeface="Wingdings" charset="2"/>
                  <a:buChar char="u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042A98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42A98"/>
                            </a:solidFill>
                            <a:latin typeface="Cambria Math" charset="0"/>
                          </a:rPr>
                          <m:t>𝐷𝑆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42A98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m:rPr>
                        <m:nor/>
                      </m:rPr>
                      <a:rPr lang="zh-CN" altLang="en-US" b="0" i="0" smtClean="0">
                        <a:solidFill>
                          <a:srgbClr val="042A98"/>
                        </a:solidFill>
                        <a:latin typeface="Cambria Math" charset="0"/>
                      </a:rPr>
                      <m:t>       ：  </m:t>
                    </m:r>
                    <m:r>
                      <m:rPr>
                        <m:nor/>
                      </m:rPr>
                      <a:rPr kumimoji="1" lang="zh-CN" altLang="en-US" dirty="0" smtClean="0">
                        <a:solidFill>
                          <a:srgbClr val="042A98"/>
                        </a:solidFill>
                        <a:latin typeface="KaiTi" charset="-122"/>
                        <a:ea typeface="KaiTi" charset="-122"/>
                        <a:cs typeface="KaiTi" charset="-122"/>
                      </a:rPr>
                      <m:t>每个节点迭代计算前需等待的时间</m:t>
                    </m:r>
                  </m:oMath>
                </a14:m>
                <a:endParaRPr kumimoji="1" lang="en-US" altLang="zh-CN" dirty="0" smtClean="0">
                  <a:solidFill>
                    <a:srgbClr val="042A98"/>
                  </a:solidFill>
                  <a:ea typeface="KaiTi" charset="-122"/>
                  <a:cs typeface="KaiTi" charset="-122"/>
                </a:endParaRPr>
              </a:p>
              <a:p>
                <a:pPr marL="742950" lvl="1" indent="-285750">
                  <a:spcBef>
                    <a:spcPts val="700"/>
                  </a:spcBef>
                  <a:buFont typeface="Wingdings" charset="2"/>
                  <a:buChar char="u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042A98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42A98"/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42A98"/>
                            </a:solidFill>
                            <a:latin typeface="Cambria Math" charset="0"/>
                          </a:rPr>
                          <m:t>𝑡</m:t>
                        </m:r>
                        <m:r>
                          <a:rPr lang="zh-CN" altLang="en-US" i="1">
                            <a:solidFill>
                              <a:srgbClr val="042A98"/>
                            </a:solidFill>
                            <a:latin typeface="Cambria Math" charset="0"/>
                          </a:rPr>
                          <m:t> </m:t>
                        </m:r>
                      </m:sub>
                    </m:sSub>
                    <m:r>
                      <a:rPr lang="zh-CN" altLang="en-US" i="1">
                        <a:solidFill>
                          <a:srgbClr val="042A98"/>
                        </a:solidFill>
                        <a:latin typeface="Cambria Math" charset="0"/>
                      </a:rPr>
                      <m:t>、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042A98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42A98"/>
                            </a:solidFill>
                            <a:latin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42A98"/>
                            </a:solidFill>
                            <a:latin typeface="Cambria Math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42A98"/>
                    </a:solidFill>
                  </a:rPr>
                  <a:t> ：  </a:t>
                </a:r>
                <a:r>
                  <a:rPr lang="zh-CN" altLang="en-US" dirty="0" smtClean="0">
                    <a:solidFill>
                      <a:srgbClr val="042A98"/>
                    </a:solidFill>
                    <a:latin typeface="KaiTi" charset="-122"/>
                    <a:ea typeface="KaiTi" charset="-122"/>
                    <a:cs typeface="KaiTi" charset="-122"/>
                  </a:rPr>
                  <a:t>预测时间、与消息到达速率</a:t>
                </a:r>
                <a:endParaRPr lang="en-US" altLang="zh-CN" dirty="0" smtClean="0">
                  <a:solidFill>
                    <a:srgbClr val="042A98"/>
                  </a:solidFill>
                  <a:latin typeface="KaiTi" charset="-122"/>
                  <a:ea typeface="KaiTi" charset="-122"/>
                  <a:cs typeface="KaiTi" charset="-122"/>
                </a:endParaRPr>
              </a:p>
              <a:p>
                <a:pPr marL="742950" lvl="1" indent="-285750">
                  <a:spcBef>
                    <a:spcPts val="700"/>
                  </a:spcBef>
                  <a:buFont typeface="Wingdings" charset="2"/>
                  <a:buChar char="u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42A98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42A98"/>
                            </a:solidFill>
                            <a:latin typeface="Cambria Math" charset="0"/>
                          </a:rPr>
                          <m:t>𝜂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42A98"/>
                            </a:solidFill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042A98"/>
                    </a:solidFill>
                  </a:rPr>
                  <a:t>          ：  </a:t>
                </a:r>
                <a:r>
                  <a:rPr lang="zh-CN" altLang="en-US" dirty="0" smtClean="0">
                    <a:solidFill>
                      <a:srgbClr val="042A98"/>
                    </a:solidFill>
                    <a:latin typeface="KaiTi" charset="-122"/>
                    <a:ea typeface="KaiTi" charset="-122"/>
                    <a:cs typeface="KaiTi" charset="-122"/>
                  </a:rPr>
                  <a:t>节点当前接收的消息量</a:t>
                </a:r>
                <a:endParaRPr lang="en-US" altLang="zh-CN" dirty="0" smtClean="0">
                  <a:solidFill>
                    <a:srgbClr val="042A98"/>
                  </a:solidFill>
                  <a:latin typeface="KaiTi" charset="-122"/>
                  <a:ea typeface="KaiTi" charset="-122"/>
                  <a:cs typeface="KaiTi" charset="-122"/>
                </a:endParaRPr>
              </a:p>
              <a:p>
                <a:pPr marL="742950" lvl="1" indent="-285750">
                  <a:spcBef>
                    <a:spcPts val="700"/>
                  </a:spcBef>
                  <a:buFont typeface="Wingdings" charset="2"/>
                  <a:buChar char="u"/>
                </a:pP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42A98"/>
                        </a:solidFill>
                        <a:latin typeface="Cambria Math" charset="0"/>
                      </a:rPr>
                      <m:t>∆</m:t>
                    </m:r>
                    <m:r>
                      <a:rPr lang="en-US" altLang="zh-CN" i="1" smtClean="0">
                        <a:solidFill>
                          <a:srgbClr val="042A98"/>
                        </a:solidFill>
                        <a:latin typeface="Cambria Math" charset="0"/>
                      </a:rPr>
                      <m:t>𝑡</m:t>
                    </m:r>
                  </m:oMath>
                </a14:m>
                <a:r>
                  <a:rPr lang="zh-CN" altLang="en-US" dirty="0" smtClean="0">
                    <a:solidFill>
                      <a:srgbClr val="042A98"/>
                    </a:solidFill>
                  </a:rPr>
                  <a:t>         ：   </a:t>
                </a:r>
                <a:r>
                  <a:rPr lang="zh-CN" altLang="en-US" dirty="0" smtClean="0">
                    <a:solidFill>
                      <a:srgbClr val="042A98"/>
                    </a:solidFill>
                    <a:latin typeface="KaiTi" charset="-122"/>
                    <a:ea typeface="KaiTi" charset="-122"/>
                    <a:cs typeface="KaiTi" charset="-122"/>
                  </a:rPr>
                  <a:t>模型参数，取值</a:t>
                </a:r>
                <a:r>
                  <a:rPr lang="en-US" altLang="zh-CN" dirty="0" smtClean="0">
                    <a:solidFill>
                      <a:srgbClr val="042A98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(0-1)</a:t>
                </a:r>
                <a:r>
                  <a:rPr lang="zh-CN" altLang="en-US" dirty="0" smtClean="0">
                    <a:solidFill>
                      <a:srgbClr val="042A98"/>
                    </a:solidFill>
                    <a:latin typeface="KaiTi" charset="-122"/>
                    <a:ea typeface="KaiTi" charset="-122"/>
                    <a:cs typeface="KaiTi" charset="-122"/>
                  </a:rPr>
                  <a:t>之间</a:t>
                </a:r>
                <a:endParaRPr lang="en-US" altLang="zh-CN" dirty="0" smtClean="0">
                  <a:solidFill>
                    <a:srgbClr val="042A98"/>
                  </a:solidFill>
                  <a:latin typeface="KaiTi" charset="-122"/>
                  <a:ea typeface="KaiTi" charset="-122"/>
                  <a:cs typeface="KaiTi" charset="-122"/>
                </a:endParaRPr>
              </a:p>
              <a:p>
                <a:pPr marL="742950" lvl="1" indent="-285750">
                  <a:spcBef>
                    <a:spcPts val="700"/>
                  </a:spcBef>
                  <a:buFont typeface="Wingdings" charset="2"/>
                  <a:buChar char="u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>
                            <a:solidFill>
                              <a:srgbClr val="042A98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rgbClr val="042A98"/>
                            </a:solidFill>
                            <a:latin typeface="Cambria Math" charset="0"/>
                          </a:rPr>
                          <m:t>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42A98"/>
                            </a:solidFill>
                            <a:latin typeface="Cambria Math" charset="0"/>
                          </a:rPr>
                          <m:t>𝑖𝑑𝑙𝑒</m:t>
                        </m:r>
                      </m:sub>
                      <m:sup>
                        <m:r>
                          <a:rPr lang="en-US" altLang="zh-CN" i="1">
                            <a:solidFill>
                              <a:srgbClr val="042A98"/>
                            </a:solidFill>
                            <a:latin typeface="Cambria Math" charset="0"/>
                          </a:rPr>
                          <m:t>𝑖</m:t>
                        </m:r>
                      </m:sup>
                    </m:sSubSup>
                  </m:oMath>
                </a14:m>
                <a:r>
                  <a:rPr lang="zh-CN" altLang="en-US" dirty="0" smtClean="0">
                    <a:solidFill>
                      <a:srgbClr val="042A98"/>
                    </a:solidFill>
                  </a:rPr>
                  <a:t>      ：  </a:t>
                </a:r>
                <a:r>
                  <a:rPr lang="zh-CN" altLang="en-US" dirty="0" smtClean="0">
                    <a:solidFill>
                      <a:srgbClr val="042A98"/>
                    </a:solidFill>
                    <a:latin typeface="KaiTi" charset="-122"/>
                    <a:ea typeface="KaiTi" charset="-122"/>
                    <a:cs typeface="KaiTi" charset="-122"/>
                  </a:rPr>
                  <a:t>该节点上一轮计算后的空闲时间</a:t>
                </a:r>
                <a:endParaRPr lang="zh-CN" altLang="en-US" dirty="0">
                  <a:solidFill>
                    <a:srgbClr val="042A98"/>
                  </a:solidFill>
                  <a:latin typeface="KaiTi" charset="-122"/>
                  <a:ea typeface="KaiTi" charset="-122"/>
                  <a:cs typeface="KaiTi" charset="-122"/>
                </a:endParaRPr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572" y="4303942"/>
                <a:ext cx="7170648" cy="2260234"/>
              </a:xfrm>
              <a:prstGeom prst="rect">
                <a:avLst/>
              </a:prstGeom>
              <a:blipFill rotWithShape="0">
                <a:blip r:embed="rId6"/>
                <a:stretch>
                  <a:fillRect l="-765" t="-1348" b="-2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1036182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414"/>
    </mc:Choice>
    <mc:Fallback>
      <p:transition spd="slow" advTm="60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研究内容</a:t>
            </a:r>
            <a:r>
              <a:rPr kumimoji="1"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kumimoji="1" lang="en-US" altLang="zh-CN" sz="2800" b="1" dirty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 基于运行时间预测的自适应计算模型</a:t>
            </a:r>
          </a:p>
          <a:p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70679" y="1444113"/>
            <a:ext cx="3050589" cy="18671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sz="2000" dirty="0" smtClean="0">
                <a:latin typeface="SimHei" charset="-122"/>
                <a:ea typeface="SimHei" charset="-122"/>
                <a:cs typeface="SimHei" charset="-122"/>
              </a:rPr>
              <a:t>模型总体结构</a:t>
            </a:r>
            <a:endParaRPr kumimoji="1" lang="en-US" altLang="zh-CN" sz="2000" dirty="0" smtClean="0">
              <a:latin typeface="SimHei" charset="-122"/>
              <a:ea typeface="SimHei" charset="-122"/>
              <a:cs typeface="SimHei" charset="-122"/>
            </a:endParaRPr>
          </a:p>
          <a:p>
            <a:pPr marL="742950" lvl="1" indent="-28575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SimHei" charset="-122"/>
                <a:ea typeface="SimHei" charset="-122"/>
                <a:cs typeface="SimHei" charset="-122"/>
              </a:rPr>
              <a:t>运行时信息采集模块</a:t>
            </a:r>
            <a:endParaRPr kumimoji="1" lang="en-US" altLang="zh-CN" dirty="0" smtClean="0">
              <a:solidFill>
                <a:srgbClr val="042A98"/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742950" lvl="1" indent="-28575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SimHei" charset="-122"/>
                <a:ea typeface="SimHei" charset="-122"/>
                <a:cs typeface="SimHei" charset="-122"/>
              </a:rPr>
              <a:t>训练预测模块</a:t>
            </a:r>
            <a:endParaRPr kumimoji="1" lang="en-US" altLang="zh-CN" dirty="0" smtClean="0">
              <a:solidFill>
                <a:srgbClr val="042A98"/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742950" lvl="1" indent="-28575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SimHei" charset="-122"/>
                <a:ea typeface="SimHei" charset="-122"/>
                <a:cs typeface="SimHei" charset="-122"/>
              </a:rPr>
              <a:t>网络通信层</a:t>
            </a:r>
            <a:endParaRPr kumimoji="1" lang="en-US" altLang="zh-CN" dirty="0" smtClean="0">
              <a:solidFill>
                <a:srgbClr val="042A98"/>
              </a:solidFill>
              <a:latin typeface="SimHei" charset="-122"/>
              <a:ea typeface="SimHei" charset="-122"/>
              <a:cs typeface="SimHei" charset="-122"/>
            </a:endParaRPr>
          </a:p>
          <a:p>
            <a:pPr marL="742950" lvl="1" indent="-285750">
              <a:spcBef>
                <a:spcPts val="700"/>
              </a:spcBef>
              <a:buFont typeface="Wingdings" charset="2"/>
              <a:buChar char="u"/>
            </a:pPr>
            <a:r>
              <a:rPr kumimoji="1" lang="zh-CN" altLang="en-US" dirty="0" smtClean="0">
                <a:solidFill>
                  <a:srgbClr val="042A98"/>
                </a:solidFill>
                <a:latin typeface="SimHei" charset="-122"/>
                <a:ea typeface="SimHei" charset="-122"/>
                <a:cs typeface="SimHei" charset="-122"/>
              </a:rPr>
              <a:t>自适应调度层</a:t>
            </a:r>
            <a:endParaRPr kumimoji="1" lang="en-US" altLang="zh-CN" dirty="0" smtClean="0">
              <a:solidFill>
                <a:srgbClr val="042A98"/>
              </a:solidFill>
              <a:latin typeface="SimHei" charset="-122"/>
              <a:ea typeface="SimHei" charset="-122"/>
              <a:cs typeface="SimHei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391" y="2346526"/>
            <a:ext cx="5723829" cy="379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59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61"/>
    </mc:Choice>
    <mc:Fallback>
      <p:transition spd="slow" advTm="34361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733" y="6330160"/>
            <a:ext cx="2529056" cy="532433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508" y="265478"/>
            <a:ext cx="815369" cy="815369"/>
          </a:xfrm>
          <a:prstGeom prst="rect">
            <a:avLst/>
          </a:prstGeom>
          <a:blipFill>
            <a:blip r:embed="rId2">
              <a:alphaModFix amt="0"/>
            </a:blip>
            <a:stretch>
              <a:fillRect/>
            </a:stretch>
          </a:blipFill>
        </p:spPr>
      </p:pic>
      <p:cxnSp>
        <p:nvCxnSpPr>
          <p:cNvPr id="3" name="直线连接符 2"/>
          <p:cNvCxnSpPr/>
          <p:nvPr/>
        </p:nvCxnSpPr>
        <p:spPr>
          <a:xfrm>
            <a:off x="375781" y="1154109"/>
            <a:ext cx="8399008" cy="27000"/>
          </a:xfrm>
          <a:prstGeom prst="line">
            <a:avLst/>
          </a:prstGeom>
          <a:ln>
            <a:solidFill>
              <a:schemeClr val="dk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270680" y="490995"/>
            <a:ext cx="81481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研究内容</a:t>
            </a:r>
            <a:r>
              <a:rPr kumimoji="1"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kumimoji="1" lang="en-US" altLang="zh-CN" sz="2800" b="1" dirty="0">
                <a:latin typeface="KaiTi" charset="-122"/>
                <a:ea typeface="KaiTi" charset="-122"/>
                <a:cs typeface="KaiTi" charset="-122"/>
              </a:rPr>
              <a:t>:</a:t>
            </a:r>
            <a:r>
              <a:rPr kumimoji="1" lang="zh-CN" altLang="en-US" sz="2800" b="1" dirty="0">
                <a:latin typeface="KaiTi" charset="-122"/>
                <a:ea typeface="KaiTi" charset="-122"/>
                <a:cs typeface="KaiTi" charset="-122"/>
              </a:rPr>
              <a:t> 基于运行时间预测的自适应计算模型</a:t>
            </a:r>
          </a:p>
          <a:p>
            <a:endParaRPr kumimoji="1" lang="zh-CN" altLang="en-US" sz="3200" b="1" dirty="0">
              <a:latin typeface="KaiTi" charset="-122"/>
              <a:ea typeface="KaiTi" charset="-122"/>
              <a:cs typeface="KaiTi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7572" y="1326753"/>
            <a:ext cx="2102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n"/>
            </a:pPr>
            <a:r>
              <a:rPr kumimoji="1" lang="zh-CN" altLang="en-US" sz="2000" smtClean="0">
                <a:latin typeface="SimHei" charset="-122"/>
                <a:ea typeface="SimHei" charset="-122"/>
                <a:cs typeface="SimHei" charset="-122"/>
              </a:rPr>
              <a:t>模型编程</a:t>
            </a:r>
            <a:r>
              <a:rPr kumimoji="1" lang="zh-CN" altLang="en-US" sz="2000" dirty="0" smtClean="0">
                <a:latin typeface="SimHei" charset="-122"/>
                <a:ea typeface="SimHei" charset="-122"/>
                <a:cs typeface="SimHei" charset="-122"/>
              </a:rPr>
              <a:t>实例 </a:t>
            </a:r>
            <a:endParaRPr kumimoji="1" lang="en-US" altLang="zh-CN" sz="2000" dirty="0" smtClean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552096" y="1529760"/>
            <a:ext cx="3732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单源最短路径算法 </a:t>
            </a:r>
            <a:r>
              <a:rPr kumimoji="1" lang="en-US" altLang="zh-CN" b="1" dirty="0" err="1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PEval</a:t>
            </a:r>
            <a:r>
              <a:rPr kumimoji="1" lang="zh-CN" altLang="en-US" b="1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编程实例</a:t>
            </a:r>
            <a:endParaRPr kumimoji="1" lang="zh-CN" altLang="en-US" b="1" dirty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9706" y="1914837"/>
            <a:ext cx="5839577" cy="4740871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29136" y="4621245"/>
            <a:ext cx="3310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Dijstra</a:t>
            </a:r>
            <a:r>
              <a:rPr kumimoji="1" lang="zh-CN" altLang="en-US" sz="20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算法，同</a:t>
            </a:r>
            <a:r>
              <a:rPr kumimoji="1" lang="en-US" altLang="zh-CN" sz="2000" dirty="0" smtClean="0">
                <a:solidFill>
                  <a:srgbClr val="042A98"/>
                </a:solidFill>
                <a:latin typeface="Times New Roman" charset="0"/>
                <a:ea typeface="Times New Roman" charset="0"/>
                <a:cs typeface="Times New Roman" charset="0"/>
              </a:rPr>
              <a:t>PIE</a:t>
            </a:r>
            <a:r>
              <a:rPr kumimoji="1" lang="zh-CN" altLang="en-US" sz="2000" dirty="0" smtClean="0">
                <a:solidFill>
                  <a:srgbClr val="042A98"/>
                </a:solidFill>
                <a:latin typeface="KaiTi" charset="-122"/>
                <a:ea typeface="KaiTi" charset="-122"/>
                <a:cs typeface="KaiTi" charset="-122"/>
              </a:rPr>
              <a:t>编程模型</a:t>
            </a:r>
            <a:endParaRPr kumimoji="1" lang="zh-CN" altLang="en-US" sz="2000" dirty="0">
              <a:solidFill>
                <a:srgbClr val="042A98"/>
              </a:solidFill>
              <a:latin typeface="KaiTi" charset="-122"/>
              <a:ea typeface="KaiTi" charset="-122"/>
              <a:cs typeface="Ka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2522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28"/>
    </mc:Choice>
    <mc:Fallback>
      <p:transition spd="slow" advTm="10328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4|5.6|1.4|6|3.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|5.9|7.5|3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2|1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3|0.1|0.2|0.1|0.1|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8.6|7.2|5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4.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|1.2|0.5|0.6|2.8|1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6|0.5|0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9|1.5|1.5|1.1|3.6|7.8|2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2.9|2.9|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3.5|2.8|3.5|1.9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6671</TotalTime>
  <Words>3227</Words>
  <Application>Microsoft Macintosh PowerPoint</Application>
  <PresentationFormat>全屏显示(4:3)</PresentationFormat>
  <Paragraphs>431</Paragraphs>
  <Slides>42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Calibri</vt:lpstr>
      <vt:lpstr>Calibri Light</vt:lpstr>
      <vt:lpstr>Cambria Math</vt:lpstr>
      <vt:lpstr>DengXian</vt:lpstr>
      <vt:lpstr>KaiTi</vt:lpstr>
      <vt:lpstr>Mangal</vt:lpstr>
      <vt:lpstr>Microsoft YaHei</vt:lpstr>
      <vt:lpstr>SimHei</vt:lpstr>
      <vt:lpstr>Times New Roman</vt:lpstr>
      <vt:lpstr>Wingdings</vt:lpstr>
      <vt:lpstr>宋体</vt:lpstr>
      <vt:lpstr>Arial</vt:lpstr>
      <vt:lpstr>Office 主题</vt:lpstr>
      <vt:lpstr>基于运行时间预测的并行图计算系统性能优化研究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925</cp:revision>
  <dcterms:created xsi:type="dcterms:W3CDTF">2019-08-24T09:22:58Z</dcterms:created>
  <dcterms:modified xsi:type="dcterms:W3CDTF">2019-12-11T12:04:57Z</dcterms:modified>
</cp:coreProperties>
</file>